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83"/>
  </p:notesMasterIdLst>
  <p:handoutMasterIdLst>
    <p:handoutMasterId r:id="rId84"/>
  </p:handoutMasterIdLst>
  <p:sldIdLst>
    <p:sldId id="256" r:id="rId2"/>
    <p:sldId id="338" r:id="rId3"/>
    <p:sldId id="257" r:id="rId4"/>
    <p:sldId id="265" r:id="rId5"/>
    <p:sldId id="298" r:id="rId6"/>
    <p:sldId id="421" r:id="rId7"/>
    <p:sldId id="422" r:id="rId8"/>
    <p:sldId id="423" r:id="rId9"/>
    <p:sldId id="424" r:id="rId10"/>
    <p:sldId id="425" r:id="rId11"/>
    <p:sldId id="426" r:id="rId12"/>
    <p:sldId id="371" r:id="rId13"/>
    <p:sldId id="304" r:id="rId14"/>
    <p:sldId id="305" r:id="rId15"/>
    <p:sldId id="306" r:id="rId16"/>
    <p:sldId id="372" r:id="rId17"/>
    <p:sldId id="373" r:id="rId18"/>
    <p:sldId id="374" r:id="rId19"/>
    <p:sldId id="375" r:id="rId20"/>
    <p:sldId id="314" r:id="rId21"/>
    <p:sldId id="315" r:id="rId22"/>
    <p:sldId id="316" r:id="rId23"/>
    <p:sldId id="317" r:id="rId24"/>
    <p:sldId id="376" r:id="rId25"/>
    <p:sldId id="377" r:id="rId26"/>
    <p:sldId id="310" r:id="rId27"/>
    <p:sldId id="320" r:id="rId28"/>
    <p:sldId id="343" r:id="rId29"/>
    <p:sldId id="321" r:id="rId30"/>
    <p:sldId id="378" r:id="rId31"/>
    <p:sldId id="427" r:id="rId32"/>
    <p:sldId id="428" r:id="rId33"/>
    <p:sldId id="429" r:id="rId34"/>
    <p:sldId id="430" r:id="rId35"/>
    <p:sldId id="431" r:id="rId36"/>
    <p:sldId id="432" r:id="rId37"/>
    <p:sldId id="433" r:id="rId38"/>
    <p:sldId id="434" r:id="rId39"/>
    <p:sldId id="435" r:id="rId40"/>
    <p:sldId id="436" r:id="rId41"/>
    <p:sldId id="437" r:id="rId42"/>
    <p:sldId id="438" r:id="rId43"/>
    <p:sldId id="439" r:id="rId44"/>
    <p:sldId id="440" r:id="rId45"/>
    <p:sldId id="441" r:id="rId46"/>
    <p:sldId id="442" r:id="rId47"/>
    <p:sldId id="443" r:id="rId48"/>
    <p:sldId id="444" r:id="rId49"/>
    <p:sldId id="445" r:id="rId50"/>
    <p:sldId id="446" r:id="rId51"/>
    <p:sldId id="447" r:id="rId52"/>
    <p:sldId id="448" r:id="rId53"/>
    <p:sldId id="379" r:id="rId54"/>
    <p:sldId id="380" r:id="rId55"/>
    <p:sldId id="323" r:id="rId56"/>
    <p:sldId id="324" r:id="rId57"/>
    <p:sldId id="325" r:id="rId58"/>
    <p:sldId id="326" r:id="rId59"/>
    <p:sldId id="327" r:id="rId60"/>
    <p:sldId id="328" r:id="rId61"/>
    <p:sldId id="329" r:id="rId62"/>
    <p:sldId id="381" r:id="rId63"/>
    <p:sldId id="382" r:id="rId64"/>
    <p:sldId id="383" r:id="rId65"/>
    <p:sldId id="384" r:id="rId66"/>
    <p:sldId id="398" r:id="rId67"/>
    <p:sldId id="399" r:id="rId68"/>
    <p:sldId id="400" r:id="rId69"/>
    <p:sldId id="388" r:id="rId70"/>
    <p:sldId id="362" r:id="rId71"/>
    <p:sldId id="363" r:id="rId72"/>
    <p:sldId id="364" r:id="rId73"/>
    <p:sldId id="366" r:id="rId74"/>
    <p:sldId id="367" r:id="rId75"/>
    <p:sldId id="402" r:id="rId76"/>
    <p:sldId id="415" r:id="rId77"/>
    <p:sldId id="416" r:id="rId78"/>
    <p:sldId id="417" r:id="rId79"/>
    <p:sldId id="418" r:id="rId80"/>
    <p:sldId id="419" r:id="rId81"/>
    <p:sldId id="420"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038" y="-7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E6A7E76-F01C-EC44-B8E5-C970341BB948}" type="datetimeFigureOut">
              <a:rPr lang="en-US" smtClean="0"/>
              <a:pPr/>
              <a:t>9/29/2014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4F65925-30EF-004E-BC41-0010CC36579B}" type="slidenum">
              <a:rPr lang="en-US" smtClean="0"/>
              <a:pPr/>
              <a:t>‹#›</a:t>
            </a:fld>
            <a:endParaRPr lang="en-US"/>
          </a:p>
        </p:txBody>
      </p:sp>
    </p:spTree>
    <p:extLst>
      <p:ext uri="{BB962C8B-B14F-4D97-AF65-F5344CB8AC3E}">
        <p14:creationId xmlns="" xmlns:p14="http://schemas.microsoft.com/office/powerpoint/2010/main" val="100611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D4F3EB-D070-47A9-AF87-C24F4813A052}" type="datetimeFigureOut">
              <a:rPr lang="en-US" smtClean="0"/>
              <a:pPr/>
              <a:t>9/29/2014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A22E771-7859-4889-A734-522A8435219C}" type="slidenum">
              <a:rPr lang="en-US" smtClean="0"/>
              <a:pPr/>
              <a:t>‹#›</a:t>
            </a:fld>
            <a:endParaRPr lang="en-US" dirty="0"/>
          </a:p>
        </p:txBody>
      </p:sp>
    </p:spTree>
    <p:extLst>
      <p:ext uri="{BB962C8B-B14F-4D97-AF65-F5344CB8AC3E}">
        <p14:creationId xmlns="" xmlns:p14="http://schemas.microsoft.com/office/powerpoint/2010/main" val="293324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6</a:t>
            </a:fld>
            <a:endParaRPr lang="en-US" dirty="0"/>
          </a:p>
        </p:txBody>
      </p:sp>
    </p:spTree>
    <p:extLst>
      <p:ext uri="{BB962C8B-B14F-4D97-AF65-F5344CB8AC3E}">
        <p14:creationId xmlns:p14="http://schemas.microsoft.com/office/powerpoint/2010/main" xmlns="" val="353015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65.5</a:t>
            </a:r>
          </a:p>
          <a:p>
            <a:r>
              <a:rPr lang="en-US" dirty="0" smtClean="0"/>
              <a:t>ELA 66.7</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48</a:t>
            </a:fld>
            <a:endParaRPr lang="en-US" dirty="0"/>
          </a:p>
        </p:txBody>
      </p:sp>
    </p:spTree>
    <p:extLst>
      <p:ext uri="{BB962C8B-B14F-4D97-AF65-F5344CB8AC3E}">
        <p14:creationId xmlns:p14="http://schemas.microsoft.com/office/powerpoint/2010/main" xmlns="" val="196395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ELA 55.9;</a:t>
            </a:r>
            <a:r>
              <a:rPr lang="en-US" baseline="0" dirty="0" smtClean="0"/>
              <a:t> Math 60.1; </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49</a:t>
            </a:fld>
            <a:endParaRPr lang="en-US"/>
          </a:p>
        </p:txBody>
      </p:sp>
    </p:spTree>
    <p:extLst>
      <p:ext uri="{BB962C8B-B14F-4D97-AF65-F5344CB8AC3E}">
        <p14:creationId xmlns:p14="http://schemas.microsoft.com/office/powerpoint/2010/main" xmlns="" val="1031246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a:t>
            </a:r>
            <a:r>
              <a:rPr lang="en-US" baseline="0" dirty="0" smtClean="0"/>
              <a:t> 68.4</a:t>
            </a:r>
          </a:p>
          <a:p>
            <a:r>
              <a:rPr lang="en-US" baseline="0" dirty="0" smtClean="0"/>
              <a:t>ELA 74.3</a:t>
            </a:r>
          </a:p>
          <a:p>
            <a:r>
              <a:rPr lang="en-US" baseline="0" dirty="0" smtClean="0"/>
              <a:t>Science 66.3</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50</a:t>
            </a:fld>
            <a:endParaRPr lang="en-US" dirty="0"/>
          </a:p>
        </p:txBody>
      </p:sp>
    </p:spTree>
    <p:extLst>
      <p:ext uri="{BB962C8B-B14F-4D97-AF65-F5344CB8AC3E}">
        <p14:creationId xmlns:p14="http://schemas.microsoft.com/office/powerpoint/2010/main" xmlns="" val="22877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66</a:t>
            </a:r>
          </a:p>
          <a:p>
            <a:r>
              <a:rPr lang="en-US" dirty="0" smtClean="0"/>
              <a:t>ELA 73.9</a:t>
            </a:r>
          </a:p>
          <a:p>
            <a:r>
              <a:rPr lang="en-US" dirty="0" smtClean="0"/>
              <a:t>Science</a:t>
            </a:r>
            <a:r>
              <a:rPr lang="en-US" baseline="0" dirty="0" smtClean="0"/>
              <a:t> 62.2</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51</a:t>
            </a:fld>
            <a:endParaRPr lang="en-US" dirty="0"/>
          </a:p>
        </p:txBody>
      </p:sp>
    </p:spTree>
    <p:extLst>
      <p:ext uri="{BB962C8B-B14F-4D97-AF65-F5344CB8AC3E}">
        <p14:creationId xmlns:p14="http://schemas.microsoft.com/office/powerpoint/2010/main" xmlns="" val="2958700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ELA 62.9;</a:t>
            </a:r>
            <a:r>
              <a:rPr lang="en-US" baseline="0" dirty="0" smtClean="0"/>
              <a:t> Math 56.2; Science 60.7</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52</a:t>
            </a:fld>
            <a:endParaRPr lang="en-US"/>
          </a:p>
        </p:txBody>
      </p:sp>
    </p:spTree>
    <p:extLst>
      <p:ext uri="{BB962C8B-B14F-4D97-AF65-F5344CB8AC3E}">
        <p14:creationId xmlns:p14="http://schemas.microsoft.com/office/powerpoint/2010/main" xmlns="" val="103124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68</a:t>
            </a:fld>
            <a:endParaRPr lang="en-US"/>
          </a:p>
        </p:txBody>
      </p:sp>
    </p:spTree>
    <p:extLst>
      <p:ext uri="{BB962C8B-B14F-4D97-AF65-F5344CB8AC3E}">
        <p14:creationId xmlns="" xmlns:p14="http://schemas.microsoft.com/office/powerpoint/2010/main" val="1031246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ELA 67.1;</a:t>
            </a:r>
            <a:r>
              <a:rPr lang="en-US" baseline="0" dirty="0" smtClean="0"/>
              <a:t> Math 50.6; Science 50.1</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81</a:t>
            </a:fld>
            <a:endParaRPr lang="en-US"/>
          </a:p>
        </p:txBody>
      </p:sp>
    </p:spTree>
    <p:extLst>
      <p:ext uri="{BB962C8B-B14F-4D97-AF65-F5344CB8AC3E}">
        <p14:creationId xmlns="" xmlns:p14="http://schemas.microsoft.com/office/powerpoint/2010/main" val="1031246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8</a:t>
            </a:fld>
            <a:endParaRPr lang="en-US" dirty="0"/>
          </a:p>
        </p:txBody>
      </p:sp>
    </p:spTree>
    <p:extLst>
      <p:ext uri="{BB962C8B-B14F-4D97-AF65-F5344CB8AC3E}">
        <p14:creationId xmlns:p14="http://schemas.microsoft.com/office/powerpoint/2010/main" xmlns="" val="223039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Foss Science</a:t>
            </a:r>
            <a:r>
              <a:rPr lang="en-US" baseline="0" dirty="0" smtClean="0"/>
              <a:t> from scientists</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9</a:t>
            </a:fld>
            <a:endParaRPr lang="en-US" dirty="0"/>
          </a:p>
        </p:txBody>
      </p:sp>
    </p:spTree>
    <p:extLst>
      <p:ext uri="{BB962C8B-B14F-4D97-AF65-F5344CB8AC3E}">
        <p14:creationId xmlns:p14="http://schemas.microsoft.com/office/powerpoint/2010/main" xmlns="" val="290058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15</a:t>
            </a:fld>
            <a:endParaRPr lang="en-US" dirty="0"/>
          </a:p>
        </p:txBody>
      </p:sp>
    </p:spTree>
    <p:extLst>
      <p:ext uri="{BB962C8B-B14F-4D97-AF65-F5344CB8AC3E}">
        <p14:creationId xmlns="" xmlns:p14="http://schemas.microsoft.com/office/powerpoint/2010/main" val="223039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22</a:t>
            </a:fld>
            <a:endParaRPr lang="en-US" dirty="0"/>
          </a:p>
        </p:txBody>
      </p:sp>
    </p:spTree>
    <p:extLst>
      <p:ext uri="{BB962C8B-B14F-4D97-AF65-F5344CB8AC3E}">
        <p14:creationId xmlns="" xmlns:p14="http://schemas.microsoft.com/office/powerpoint/2010/main" val="2230392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76.2</a:t>
            </a:r>
          </a:p>
          <a:p>
            <a:r>
              <a:rPr lang="en-US" dirty="0" smtClean="0"/>
              <a:t>ELA 72.7</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44</a:t>
            </a:fld>
            <a:endParaRPr lang="en-US" dirty="0"/>
          </a:p>
        </p:txBody>
      </p:sp>
    </p:spTree>
    <p:extLst>
      <p:ext uri="{BB962C8B-B14F-4D97-AF65-F5344CB8AC3E}">
        <p14:creationId xmlns:p14="http://schemas.microsoft.com/office/powerpoint/2010/main" xmlns="" val="2700208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 72.4</a:t>
            </a:r>
          </a:p>
          <a:p>
            <a:r>
              <a:rPr lang="en-US" dirty="0" smtClean="0"/>
              <a:t>Math 73.9</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45</a:t>
            </a:fld>
            <a:endParaRPr lang="en-US" dirty="0"/>
          </a:p>
        </p:txBody>
      </p:sp>
    </p:spTree>
    <p:extLst>
      <p:ext uri="{BB962C8B-B14F-4D97-AF65-F5344CB8AC3E}">
        <p14:creationId xmlns:p14="http://schemas.microsoft.com/office/powerpoint/2010/main" xmlns="" val="420051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ELA 63.3 ;</a:t>
            </a:r>
            <a:r>
              <a:rPr lang="en-US" baseline="0" dirty="0" smtClean="0"/>
              <a:t> Math 66.8; </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46</a:t>
            </a:fld>
            <a:endParaRPr lang="en-US"/>
          </a:p>
        </p:txBody>
      </p:sp>
    </p:spTree>
    <p:extLst>
      <p:ext uri="{BB962C8B-B14F-4D97-AF65-F5344CB8AC3E}">
        <p14:creationId xmlns:p14="http://schemas.microsoft.com/office/powerpoint/2010/main" xmlns="" val="103124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  67.5</a:t>
            </a:r>
          </a:p>
          <a:p>
            <a:r>
              <a:rPr lang="en-US" dirty="0" smtClean="0"/>
              <a:t>Math 69.4</a:t>
            </a:r>
            <a:endParaRPr lang="en-US" dirty="0"/>
          </a:p>
        </p:txBody>
      </p:sp>
      <p:sp>
        <p:nvSpPr>
          <p:cNvPr id="4" name="Slide Number Placeholder 3"/>
          <p:cNvSpPr>
            <a:spLocks noGrp="1"/>
          </p:cNvSpPr>
          <p:nvPr>
            <p:ph type="sldNum" sz="quarter" idx="10"/>
          </p:nvPr>
        </p:nvSpPr>
        <p:spPr/>
        <p:txBody>
          <a:bodyPr/>
          <a:lstStyle/>
          <a:p>
            <a:fld id="{1A22E771-7859-4889-A734-522A8435219C}" type="slidenum">
              <a:rPr lang="en-US" smtClean="0"/>
              <a:pPr/>
              <a:t>47</a:t>
            </a:fld>
            <a:endParaRPr lang="en-US" dirty="0"/>
          </a:p>
        </p:txBody>
      </p:sp>
    </p:spTree>
    <p:extLst>
      <p:ext uri="{BB962C8B-B14F-4D97-AF65-F5344CB8AC3E}">
        <p14:creationId xmlns:p14="http://schemas.microsoft.com/office/powerpoint/2010/main" xmlns="" val="10763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12B7867-101E-491B-9E94-E340E7D50219}" type="datetime1">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54FC882-7D20-459E-A11F-4CEF1099FE9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8FF48-4B19-47EA-A718-5CEF6407ED4F}" type="datetime1">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55D4CF-F939-4DDB-B0B1-8FE86952D3DC}" type="datetime1">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DC0AFE-1438-4FEB-8B93-C8448A6E25FC}" type="datetime1">
              <a:rPr lang="en-US" smtClean="0"/>
              <a:pPr/>
              <a:t>9/29/2014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A5E2692-9069-4946-988B-07E4003600F1}" type="datetime1">
              <a:rPr lang="en-US" smtClean="0"/>
              <a:pPr/>
              <a:t>9/29/2014</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A945F7-A6C5-4918-AFF1-19D5205F7AFE}" type="datetime1">
              <a:rPr lang="en-US" smtClean="0"/>
              <a:pPr/>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281795-E4C1-4458-8736-756AD5FCB484}" type="datetime1">
              <a:rPr lang="en-US" smtClean="0"/>
              <a:pPr/>
              <a:t>9/29/2014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4FC882-7D20-459E-A11F-4CEF1099FE9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8F492-7ADB-499E-B0B3-5393C452F459}" type="datetime1">
              <a:rPr lang="en-US" smtClean="0"/>
              <a:pPr/>
              <a:t>9/29/2014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4FC882-7D20-459E-A11F-4CEF1099FE9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15B1709-185A-4162-89AA-F5AD3A78600C}" type="datetime1">
              <a:rPr lang="en-US" smtClean="0"/>
              <a:pPr/>
              <a:t>9/29/2014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4FC882-7D20-459E-A11F-4CEF1099FE9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8F03A4-46E2-4C8D-A332-5BBCDCC6923D}" type="datetime1">
              <a:rPr lang="en-US" smtClean="0"/>
              <a:pPr/>
              <a:t>9/29/2014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3B3C6946-6DA1-49E9-8860-E2B80E6A861E}" type="datetime1">
              <a:rPr lang="en-US" smtClean="0"/>
              <a:pPr/>
              <a:t>9/29/2014</a:t>
            </a:fld>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3259E4C-C855-4E29-AB4C-EB88BD7EB44F}" type="datetime1">
              <a:rPr lang="en-US" smtClean="0"/>
              <a:pPr/>
              <a:t>9/29/2014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54FC882-7D20-459E-A11F-4CEF1099FE9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05425"/>
            <a:ext cx="8991600" cy="1524000"/>
          </a:xfrm>
        </p:spPr>
        <p:txBody>
          <a:bodyPr>
            <a:noAutofit/>
          </a:bodyPr>
          <a:lstStyle/>
          <a:p>
            <a:pPr algn="l"/>
            <a:r>
              <a:rPr lang="en-US" sz="1200" b="1" dirty="0" smtClean="0">
                <a:solidFill>
                  <a:schemeClr val="tx1"/>
                </a:solidFill>
              </a:rPr>
              <a:t>Collicot Elementary School </a:t>
            </a:r>
            <a:r>
              <a:rPr lang="en-US" sz="1200" b="1" dirty="0">
                <a:solidFill>
                  <a:schemeClr val="tx1"/>
                </a:solidFill>
              </a:rPr>
              <a:t>	</a:t>
            </a:r>
            <a:r>
              <a:rPr lang="en-US" sz="1200" b="1" dirty="0" smtClean="0">
                <a:solidFill>
                  <a:schemeClr val="tx1"/>
                </a:solidFill>
              </a:rPr>
              <a:t>	Cunningham </a:t>
            </a:r>
            <a:r>
              <a:rPr lang="en-US" sz="1200" b="1" dirty="0">
                <a:solidFill>
                  <a:schemeClr val="tx1"/>
                </a:solidFill>
              </a:rPr>
              <a:t>Elementary Schoo</a:t>
            </a:r>
            <a:r>
              <a:rPr lang="en-US" sz="1200" dirty="0">
                <a:solidFill>
                  <a:schemeClr val="tx1"/>
                </a:solidFill>
              </a:rPr>
              <a:t>l </a:t>
            </a:r>
            <a:endParaRPr lang="en-US" sz="1200" b="1" dirty="0" smtClean="0">
              <a:solidFill>
                <a:schemeClr val="tx1"/>
              </a:solidFill>
            </a:endParaRPr>
          </a:p>
          <a:p>
            <a:pPr algn="l"/>
            <a:r>
              <a:rPr lang="en-US" sz="1200" i="1" dirty="0">
                <a:solidFill>
                  <a:schemeClr val="tx1"/>
                </a:solidFill>
              </a:rPr>
              <a:t>Mrs. Holly </a:t>
            </a:r>
            <a:r>
              <a:rPr lang="en-US" sz="1200" i="1" dirty="0" err="1">
                <a:solidFill>
                  <a:schemeClr val="tx1"/>
                </a:solidFill>
              </a:rPr>
              <a:t>Concannon</a:t>
            </a:r>
            <a:r>
              <a:rPr lang="en-US" sz="1200" i="1" dirty="0">
                <a:solidFill>
                  <a:schemeClr val="tx1"/>
                </a:solidFill>
              </a:rPr>
              <a:t>, </a:t>
            </a:r>
            <a:r>
              <a:rPr lang="en-US" sz="1200" i="1" dirty="0" smtClean="0">
                <a:solidFill>
                  <a:schemeClr val="tx1"/>
                </a:solidFill>
              </a:rPr>
              <a:t>Principal</a:t>
            </a:r>
            <a:r>
              <a:rPr lang="en-US" sz="1200" dirty="0" smtClean="0">
                <a:solidFill>
                  <a:schemeClr val="tx1"/>
                </a:solidFill>
              </a:rPr>
              <a:t> 	</a:t>
            </a:r>
            <a:r>
              <a:rPr lang="en-US" sz="1200" i="1" dirty="0" smtClean="0">
                <a:solidFill>
                  <a:schemeClr val="tx1"/>
                </a:solidFill>
              </a:rPr>
              <a:t>Mr</a:t>
            </a:r>
            <a:r>
              <a:rPr lang="en-US" sz="1200" i="1" dirty="0">
                <a:solidFill>
                  <a:schemeClr val="tx1"/>
                </a:solidFill>
              </a:rPr>
              <a:t>. Jonathan Redden, Principal </a:t>
            </a:r>
            <a:endParaRPr lang="en-US" sz="1200" dirty="0" smtClean="0">
              <a:solidFill>
                <a:schemeClr val="tx1"/>
              </a:solidFill>
            </a:endParaRPr>
          </a:p>
          <a:p>
            <a:pPr algn="l"/>
            <a:r>
              <a:rPr lang="en-US" sz="1200" b="1" dirty="0">
                <a:solidFill>
                  <a:schemeClr val="tx1"/>
                </a:solidFill>
              </a:rPr>
              <a:t>Glover Elementary </a:t>
            </a:r>
            <a:r>
              <a:rPr lang="en-US" sz="1200" b="1" dirty="0" smtClean="0">
                <a:solidFill>
                  <a:schemeClr val="tx1"/>
                </a:solidFill>
              </a:rPr>
              <a:t>School		Tucker </a:t>
            </a:r>
            <a:r>
              <a:rPr lang="en-US" sz="1200" b="1" dirty="0">
                <a:solidFill>
                  <a:schemeClr val="tx1"/>
                </a:solidFill>
              </a:rPr>
              <a:t>Elementary School</a:t>
            </a:r>
          </a:p>
          <a:p>
            <a:pPr algn="l"/>
            <a:r>
              <a:rPr lang="en-US" sz="1200" i="1" dirty="0" smtClean="0">
                <a:solidFill>
                  <a:schemeClr val="tx1"/>
                </a:solidFill>
              </a:rPr>
              <a:t>Dr</a:t>
            </a:r>
            <a:r>
              <a:rPr lang="en-US" sz="1200" i="1" dirty="0">
                <a:solidFill>
                  <a:schemeClr val="tx1"/>
                </a:solidFill>
              </a:rPr>
              <a:t>. Sheila </a:t>
            </a:r>
            <a:r>
              <a:rPr lang="en-US" sz="1200" i="1" dirty="0" err="1" smtClean="0">
                <a:solidFill>
                  <a:schemeClr val="tx1"/>
                </a:solidFill>
              </a:rPr>
              <a:t>Kukstis</a:t>
            </a:r>
            <a:r>
              <a:rPr lang="en-US" sz="1200" i="1" dirty="0" smtClean="0">
                <a:solidFill>
                  <a:schemeClr val="tx1"/>
                </a:solidFill>
              </a:rPr>
              <a:t>, Principal		Dr</a:t>
            </a:r>
            <a:r>
              <a:rPr lang="en-US" sz="1200" i="1" dirty="0">
                <a:solidFill>
                  <a:schemeClr val="tx1"/>
                </a:solidFill>
              </a:rPr>
              <a:t>. Elaine McNeil-Girmai, Principal</a:t>
            </a:r>
          </a:p>
          <a:p>
            <a:pPr algn="l"/>
            <a:r>
              <a:rPr lang="en-US" sz="1200" b="1" dirty="0" smtClean="0">
                <a:solidFill>
                  <a:schemeClr val="tx1"/>
                </a:solidFill>
              </a:rPr>
              <a:t>Pierce </a:t>
            </a:r>
            <a:r>
              <a:rPr lang="en-US" sz="1200" b="1" dirty="0">
                <a:solidFill>
                  <a:schemeClr val="tx1"/>
                </a:solidFill>
              </a:rPr>
              <a:t>Middle School		</a:t>
            </a:r>
            <a:r>
              <a:rPr lang="en-US" sz="1200" b="1" dirty="0" smtClean="0">
                <a:solidFill>
                  <a:schemeClr val="tx1"/>
                </a:solidFill>
              </a:rPr>
              <a:t>	Milton </a:t>
            </a:r>
            <a:r>
              <a:rPr lang="en-US" sz="1200" b="1" dirty="0">
                <a:solidFill>
                  <a:schemeClr val="tx1"/>
                </a:solidFill>
              </a:rPr>
              <a:t>High School</a:t>
            </a:r>
          </a:p>
          <a:p>
            <a:pPr algn="l"/>
            <a:r>
              <a:rPr lang="en-US" sz="1200" i="1" dirty="0" smtClean="0">
                <a:solidFill>
                  <a:schemeClr val="tx1"/>
                </a:solidFill>
              </a:rPr>
              <a:t>Dr</a:t>
            </a:r>
            <a:r>
              <a:rPr lang="en-US" sz="1200" i="1" dirty="0">
                <a:solidFill>
                  <a:schemeClr val="tx1"/>
                </a:solidFill>
              </a:rPr>
              <a:t>. Karen Spaulding, </a:t>
            </a:r>
            <a:r>
              <a:rPr lang="en-US" sz="1200" i="1" dirty="0" smtClean="0">
                <a:solidFill>
                  <a:schemeClr val="tx1"/>
                </a:solidFill>
              </a:rPr>
              <a:t>Principal</a:t>
            </a:r>
            <a:r>
              <a:rPr lang="en-US" sz="1200" i="1" dirty="0">
                <a:solidFill>
                  <a:schemeClr val="tx1"/>
                </a:solidFill>
              </a:rPr>
              <a:t>	</a:t>
            </a:r>
            <a:r>
              <a:rPr lang="en-US" sz="1200" i="1" dirty="0" smtClean="0">
                <a:solidFill>
                  <a:schemeClr val="tx1"/>
                </a:solidFill>
              </a:rPr>
              <a:t>	Mr</a:t>
            </a:r>
            <a:r>
              <a:rPr lang="en-US" sz="1200" i="1" dirty="0">
                <a:solidFill>
                  <a:schemeClr val="tx1"/>
                </a:solidFill>
              </a:rPr>
              <a:t>. James Jette, </a:t>
            </a:r>
            <a:r>
              <a:rPr lang="en-US" sz="1200" i="1" dirty="0" smtClean="0">
                <a:solidFill>
                  <a:schemeClr val="tx1"/>
                </a:solidFill>
              </a:rPr>
              <a:t>Principal</a:t>
            </a:r>
          </a:p>
          <a:p>
            <a:pPr algn="l"/>
            <a:endParaRPr lang="en-US" sz="1200" i="1" dirty="0" smtClean="0">
              <a:solidFill>
                <a:schemeClr val="tx1"/>
              </a:solidFill>
            </a:endParaRPr>
          </a:p>
        </p:txBody>
      </p:sp>
      <p:sp>
        <p:nvSpPr>
          <p:cNvPr id="2" name="Title 1"/>
          <p:cNvSpPr>
            <a:spLocks noGrp="1"/>
          </p:cNvSpPr>
          <p:nvPr>
            <p:ph type="ctrTitle"/>
          </p:nvPr>
        </p:nvSpPr>
        <p:spPr>
          <a:xfrm>
            <a:off x="381000" y="533400"/>
            <a:ext cx="8553450" cy="1981200"/>
          </a:xfrm>
        </p:spPr>
        <p:txBody>
          <a:bodyPr>
            <a:normAutofit fontScale="90000"/>
          </a:bodyPr>
          <a:lstStyle/>
          <a:p>
            <a:r>
              <a:rPr lang="en-US" dirty="0" smtClean="0"/>
              <a:t>Milton Public Schools </a:t>
            </a:r>
            <a:br>
              <a:rPr lang="en-US" dirty="0" smtClean="0"/>
            </a:br>
            <a:r>
              <a:rPr lang="en-US" dirty="0" smtClean="0"/>
              <a:t>School-Based MCAS Presentation:  </a:t>
            </a:r>
            <a:br>
              <a:rPr lang="en-US" dirty="0" smtClean="0"/>
            </a:br>
            <a:r>
              <a:rPr lang="en-US" dirty="0" smtClean="0"/>
              <a:t>Linking Data to Action	</a:t>
            </a:r>
            <a:endParaRPr lang="en-US" dirty="0"/>
          </a:p>
        </p:txBody>
      </p:sp>
      <p:sp>
        <p:nvSpPr>
          <p:cNvPr id="4" name="Rectangle 3"/>
          <p:cNvSpPr/>
          <p:nvPr/>
        </p:nvSpPr>
        <p:spPr>
          <a:xfrm>
            <a:off x="762000" y="4724400"/>
            <a:ext cx="6096000" cy="369332"/>
          </a:xfrm>
          <a:prstGeom prst="rect">
            <a:avLst/>
          </a:prstGeom>
        </p:spPr>
        <p:txBody>
          <a:bodyPr wrap="square">
            <a:spAutoFit/>
          </a:bodyPr>
          <a:lstStyle/>
          <a:p>
            <a:r>
              <a:rPr lang="en-US" b="1" dirty="0"/>
              <a:t>School Committee Presentation October 1, 2014</a:t>
            </a:r>
            <a:endParaRPr lang="en-US" i="1" dirty="0"/>
          </a:p>
        </p:txBody>
      </p:sp>
    </p:spTree>
    <p:extLst>
      <p:ext uri="{BB962C8B-B14F-4D97-AF65-F5344CB8AC3E}">
        <p14:creationId xmlns="" xmlns:p14="http://schemas.microsoft.com/office/powerpoint/2010/main" val="379595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86800" cy="1066800"/>
          </a:xfrm>
        </p:spPr>
        <p:txBody>
          <a:bodyPr>
            <a:normAutofit fontScale="90000"/>
          </a:bodyPr>
          <a:lstStyle/>
          <a:p>
            <a:r>
              <a:rPr lang="en-US" dirty="0"/>
              <a:t>Milton Public Schools Elementary Initiatives </a:t>
            </a:r>
          </a:p>
        </p:txBody>
      </p:sp>
      <p:sp>
        <p:nvSpPr>
          <p:cNvPr id="3" name="Content Placeholder 2"/>
          <p:cNvSpPr>
            <a:spLocks noGrp="1"/>
          </p:cNvSpPr>
          <p:nvPr>
            <p:ph idx="1"/>
          </p:nvPr>
        </p:nvSpPr>
        <p:spPr>
          <a:xfrm>
            <a:off x="152400" y="1676400"/>
            <a:ext cx="8382000" cy="4669536"/>
          </a:xfrm>
        </p:spPr>
        <p:txBody>
          <a:bodyPr>
            <a:noAutofit/>
          </a:bodyPr>
          <a:lstStyle/>
          <a:p>
            <a:pPr>
              <a:spcBef>
                <a:spcPts val="0"/>
              </a:spcBef>
              <a:buNone/>
            </a:pPr>
            <a:r>
              <a:rPr lang="en-US" sz="2400" i="1" dirty="0" smtClean="0">
                <a:solidFill>
                  <a:schemeClr val="accent3">
                    <a:lumMod val="75000"/>
                  </a:schemeClr>
                </a:solidFill>
              </a:rPr>
              <a:t>Emphasizing Early </a:t>
            </a:r>
            <a:r>
              <a:rPr lang="en-US" sz="2400" i="1" dirty="0">
                <a:solidFill>
                  <a:schemeClr val="accent3">
                    <a:lumMod val="75000"/>
                  </a:schemeClr>
                </a:solidFill>
              </a:rPr>
              <a:t>Literacy </a:t>
            </a:r>
            <a:r>
              <a:rPr lang="en-US" sz="2400" i="1" dirty="0" smtClean="0">
                <a:solidFill>
                  <a:schemeClr val="accent3">
                    <a:lumMod val="75000"/>
                  </a:schemeClr>
                </a:solidFill>
              </a:rPr>
              <a:t>Achievement</a:t>
            </a:r>
          </a:p>
          <a:p>
            <a:pPr>
              <a:spcBef>
                <a:spcPts val="0"/>
              </a:spcBef>
            </a:pPr>
            <a:r>
              <a:rPr lang="en-US" sz="2400" dirty="0" smtClean="0"/>
              <a:t>Reading Specialists in English and French</a:t>
            </a:r>
          </a:p>
          <a:p>
            <a:pPr>
              <a:spcBef>
                <a:spcPts val="0"/>
              </a:spcBef>
            </a:pPr>
            <a:r>
              <a:rPr lang="en-US" sz="2400" dirty="0" smtClean="0"/>
              <a:t>Grade 3 Specialized Reading Support  (</a:t>
            </a:r>
            <a:r>
              <a:rPr lang="en-US" sz="2400" dirty="0" err="1" smtClean="0"/>
              <a:t>Winokur</a:t>
            </a:r>
            <a:r>
              <a:rPr lang="en-US" sz="2400" dirty="0" smtClean="0"/>
              <a:t>, </a:t>
            </a:r>
            <a:r>
              <a:rPr lang="en-US" sz="2400" dirty="0" err="1" smtClean="0"/>
              <a:t>Berges</a:t>
            </a:r>
            <a:r>
              <a:rPr lang="en-US" sz="2400" dirty="0" smtClean="0"/>
              <a:t>)</a:t>
            </a:r>
          </a:p>
          <a:p>
            <a:pPr>
              <a:spcBef>
                <a:spcPts val="0"/>
              </a:spcBef>
            </a:pPr>
            <a:r>
              <a:rPr lang="en-US" sz="2400" dirty="0" smtClean="0"/>
              <a:t>Professional Development in Literacy</a:t>
            </a:r>
          </a:p>
          <a:p>
            <a:pPr>
              <a:spcBef>
                <a:spcPts val="0"/>
              </a:spcBef>
            </a:pPr>
            <a:r>
              <a:rPr lang="en-US" sz="2400" dirty="0" smtClean="0"/>
              <a:t>Librarian/Media Specialist</a:t>
            </a:r>
          </a:p>
          <a:p>
            <a:pPr>
              <a:spcBef>
                <a:spcPts val="0"/>
              </a:spcBef>
            </a:pPr>
            <a:r>
              <a:rPr lang="en-US" sz="2400" dirty="0" smtClean="0"/>
              <a:t>Reading Assessments</a:t>
            </a:r>
          </a:p>
          <a:p>
            <a:pPr>
              <a:spcBef>
                <a:spcPts val="0"/>
              </a:spcBef>
            </a:pPr>
            <a:r>
              <a:rPr lang="en-US" sz="2400" dirty="0" smtClean="0"/>
              <a:t>New instructional materials</a:t>
            </a:r>
          </a:p>
          <a:p>
            <a:pPr>
              <a:spcBef>
                <a:spcPts val="0"/>
              </a:spcBef>
            </a:pPr>
            <a:r>
              <a:rPr lang="en-US" sz="2400" dirty="0" smtClean="0"/>
              <a:t>Technology funded by MFE (Chromebooks, IPADs, and Kindles to be purchased and utilized to support this and all initiatives.) </a:t>
            </a:r>
          </a:p>
          <a:p>
            <a:pPr>
              <a:spcBef>
                <a:spcPts val="0"/>
              </a:spcBef>
            </a:pPr>
            <a:r>
              <a:rPr lang="en-US" sz="2400" dirty="0" smtClean="0"/>
              <a:t>Partnerships with families</a:t>
            </a:r>
          </a:p>
          <a:p>
            <a:pPr>
              <a:spcBef>
                <a:spcPts val="0"/>
              </a:spcBef>
            </a:pPr>
            <a:r>
              <a:rPr lang="en-US" sz="2400" dirty="0" smtClean="0"/>
              <a:t>TS GOLD &amp; Creative Curriculum , Kindergarten &amp; Preschool</a:t>
            </a:r>
          </a:p>
          <a:p>
            <a:pPr>
              <a:spcBef>
                <a:spcPts val="0"/>
              </a:spcBef>
            </a:pPr>
            <a:endParaRPr lang="en-US" sz="2400" dirty="0" smtClean="0"/>
          </a:p>
          <a:p>
            <a:pPr>
              <a:spcBef>
                <a:spcPts val="0"/>
              </a:spcBef>
              <a:buNone/>
            </a:pPr>
            <a:endParaRPr lang="en-US" sz="2400" dirty="0" smtClean="0"/>
          </a:p>
          <a:p>
            <a:pPr>
              <a:spcBef>
                <a:spcPts val="0"/>
              </a:spcBef>
              <a:buNone/>
            </a:pPr>
            <a:endParaRPr lang="en-US" sz="2400"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10</a:t>
            </a:fld>
            <a:endParaRPr lang="en-US" dirty="0"/>
          </a:p>
        </p:txBody>
      </p:sp>
    </p:spTree>
    <p:extLst>
      <p:ext uri="{BB962C8B-B14F-4D97-AF65-F5344CB8AC3E}">
        <p14:creationId xmlns:p14="http://schemas.microsoft.com/office/powerpoint/2010/main" xmlns="" val="78098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86800" cy="1066800"/>
          </a:xfrm>
        </p:spPr>
        <p:txBody>
          <a:bodyPr>
            <a:normAutofit fontScale="90000"/>
          </a:bodyPr>
          <a:lstStyle/>
          <a:p>
            <a:r>
              <a:rPr lang="en-US" dirty="0"/>
              <a:t>Milton Public Schools Elementary </a:t>
            </a:r>
            <a:r>
              <a:rPr lang="en-US" dirty="0" smtClean="0"/>
              <a:t>Initiatives (cont.) </a:t>
            </a:r>
            <a:endParaRPr lang="en-US" dirty="0"/>
          </a:p>
        </p:txBody>
      </p:sp>
      <p:sp>
        <p:nvSpPr>
          <p:cNvPr id="3" name="Content Placeholder 2"/>
          <p:cNvSpPr>
            <a:spLocks noGrp="1"/>
          </p:cNvSpPr>
          <p:nvPr>
            <p:ph idx="1"/>
          </p:nvPr>
        </p:nvSpPr>
        <p:spPr>
          <a:xfrm>
            <a:off x="152400" y="1676400"/>
            <a:ext cx="8153400" cy="5029200"/>
          </a:xfrm>
        </p:spPr>
        <p:txBody>
          <a:bodyPr>
            <a:noAutofit/>
          </a:bodyPr>
          <a:lstStyle/>
          <a:p>
            <a:pPr>
              <a:spcBef>
                <a:spcPts val="0"/>
              </a:spcBef>
              <a:buNone/>
            </a:pPr>
            <a:r>
              <a:rPr lang="en-US" sz="2200" i="1" dirty="0" smtClean="0">
                <a:solidFill>
                  <a:schemeClr val="accent3">
                    <a:lumMod val="75000"/>
                  </a:schemeClr>
                </a:solidFill>
              </a:rPr>
              <a:t>Closing the Proficiency Gaps</a:t>
            </a:r>
          </a:p>
          <a:p>
            <a:pPr>
              <a:spcBef>
                <a:spcPts val="0"/>
              </a:spcBef>
            </a:pPr>
            <a:r>
              <a:rPr lang="en-US" sz="2200" dirty="0" smtClean="0"/>
              <a:t>Professional Development in ELA, Math, Science, and STEM</a:t>
            </a:r>
          </a:p>
          <a:p>
            <a:pPr>
              <a:spcBef>
                <a:spcPts val="0"/>
              </a:spcBef>
            </a:pPr>
            <a:r>
              <a:rPr lang="en-US" sz="2200" dirty="0" smtClean="0"/>
              <a:t>Increased Digital Literacy Support (Dr. Angela Burke)</a:t>
            </a:r>
          </a:p>
          <a:p>
            <a:pPr>
              <a:spcBef>
                <a:spcPts val="0"/>
              </a:spcBef>
            </a:pPr>
            <a:r>
              <a:rPr lang="en-US" sz="2200" dirty="0" smtClean="0"/>
              <a:t>Common Assessments and data analysis  (DDM)</a:t>
            </a:r>
          </a:p>
          <a:p>
            <a:pPr>
              <a:spcBef>
                <a:spcPts val="0"/>
              </a:spcBef>
            </a:pPr>
            <a:r>
              <a:rPr lang="en-US" sz="2200" dirty="0" smtClean="0"/>
              <a:t>Extended day learning opportunities</a:t>
            </a:r>
          </a:p>
          <a:p>
            <a:pPr>
              <a:spcBef>
                <a:spcPts val="0"/>
              </a:spcBef>
            </a:pPr>
            <a:r>
              <a:rPr lang="en-US" sz="2200" dirty="0" smtClean="0"/>
              <a:t>Everyday Math Online and Study Island</a:t>
            </a:r>
          </a:p>
          <a:p>
            <a:pPr>
              <a:spcBef>
                <a:spcPts val="0"/>
              </a:spcBef>
              <a:buNone/>
            </a:pPr>
            <a:r>
              <a:rPr lang="en-US" sz="2200" dirty="0" smtClean="0">
                <a:solidFill>
                  <a:schemeClr val="accent3">
                    <a:lumMod val="75000"/>
                  </a:schemeClr>
                </a:solidFill>
              </a:rPr>
              <a:t>Ad</a:t>
            </a:r>
            <a:r>
              <a:rPr lang="en-US" sz="2200" i="1" dirty="0" smtClean="0">
                <a:solidFill>
                  <a:schemeClr val="accent3">
                    <a:lumMod val="75000"/>
                  </a:schemeClr>
                </a:solidFill>
              </a:rPr>
              <a:t>vancing Science and STEM</a:t>
            </a:r>
          </a:p>
          <a:p>
            <a:pPr>
              <a:spcBef>
                <a:spcPts val="0"/>
              </a:spcBef>
            </a:pPr>
            <a:r>
              <a:rPr lang="en-US" sz="2200" dirty="0" smtClean="0"/>
              <a:t>Science coordinator to support science and STEM</a:t>
            </a:r>
          </a:p>
          <a:p>
            <a:pPr>
              <a:spcBef>
                <a:spcPts val="0"/>
              </a:spcBef>
            </a:pPr>
            <a:r>
              <a:rPr lang="en-US" sz="2200" dirty="0" smtClean="0"/>
              <a:t>Implementation of STEM program in grade 3</a:t>
            </a:r>
          </a:p>
          <a:p>
            <a:pPr>
              <a:spcBef>
                <a:spcPts val="0"/>
              </a:spcBef>
            </a:pPr>
            <a:r>
              <a:rPr lang="en-US" sz="2200" dirty="0" smtClean="0"/>
              <a:t>FOSS Instructional Materials</a:t>
            </a:r>
          </a:p>
          <a:p>
            <a:pPr>
              <a:spcBef>
                <a:spcPts val="0"/>
              </a:spcBef>
            </a:pPr>
            <a:r>
              <a:rPr lang="en-US" sz="2200" dirty="0" smtClean="0"/>
              <a:t>Science from Scientists in Grade 5</a:t>
            </a:r>
          </a:p>
          <a:p>
            <a:pPr>
              <a:spcBef>
                <a:spcPts val="0"/>
              </a:spcBef>
            </a:pPr>
            <a:r>
              <a:rPr lang="en-US" sz="2200" dirty="0" smtClean="0"/>
              <a:t>Increased Preschool Enrollment</a:t>
            </a:r>
          </a:p>
          <a:p>
            <a:pPr>
              <a:spcBef>
                <a:spcPts val="0"/>
              </a:spcBef>
            </a:pPr>
            <a:r>
              <a:rPr lang="en-US" sz="2200" dirty="0" smtClean="0"/>
              <a:t>Pilot of the Kindergarten Readiness Program at Tucker</a:t>
            </a:r>
          </a:p>
          <a:p>
            <a:pPr>
              <a:spcBef>
                <a:spcPts val="0"/>
              </a:spcBef>
              <a:buNone/>
            </a:pPr>
            <a:endParaRPr lang="en-US" sz="2200" dirty="0" smtClean="0"/>
          </a:p>
          <a:p>
            <a:pPr>
              <a:spcBef>
                <a:spcPts val="0"/>
              </a:spcBef>
              <a:buNone/>
            </a:pPr>
            <a:endParaRPr lang="en-US" sz="2200"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11</a:t>
            </a:fld>
            <a:endParaRPr lang="en-US" dirty="0"/>
          </a:p>
        </p:txBody>
      </p:sp>
    </p:spTree>
    <p:extLst>
      <p:ext uri="{BB962C8B-B14F-4D97-AF65-F5344CB8AC3E}">
        <p14:creationId xmlns:p14="http://schemas.microsoft.com/office/powerpoint/2010/main" xmlns="" val="218543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2667000"/>
          </a:xfrm>
        </p:spPr>
        <p:txBody>
          <a:bodyPr>
            <a:normAutofit/>
          </a:bodyPr>
          <a:lstStyle/>
          <a:p>
            <a:pPr algn="ctr"/>
            <a:r>
              <a:rPr lang="en-US" b="1" dirty="0"/>
              <a:t>Milton Public Schools</a:t>
            </a:r>
            <a:br>
              <a:rPr lang="en-US" b="1" dirty="0"/>
            </a:br>
            <a:r>
              <a:rPr lang="en-US" b="1" i="1" dirty="0" smtClean="0"/>
              <a:t>Pierce Middle School</a:t>
            </a:r>
            <a:r>
              <a:rPr lang="en-US" b="1" dirty="0"/>
              <a:t/>
            </a:r>
            <a:br>
              <a:rPr lang="en-US" b="1" dirty="0"/>
            </a:br>
            <a:r>
              <a:rPr lang="en-US" b="1" dirty="0"/>
              <a:t>Data Observations, Focus Areas, </a:t>
            </a:r>
            <a:r>
              <a:rPr lang="en-US" b="1" dirty="0" smtClean="0"/>
              <a:t> and </a:t>
            </a:r>
            <a:r>
              <a:rPr lang="en-US" b="1" dirty="0"/>
              <a:t>Initiatives</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12</a:t>
            </a:fld>
            <a:endParaRPr lang="en-US" dirty="0"/>
          </a:p>
        </p:txBody>
      </p:sp>
    </p:spTree>
    <p:extLst>
      <p:ext uri="{BB962C8B-B14F-4D97-AF65-F5344CB8AC3E}">
        <p14:creationId xmlns="" xmlns:p14="http://schemas.microsoft.com/office/powerpoint/2010/main" val="2719994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smtClean="0"/>
              <a:t>Pierce Middle School </a:t>
            </a:r>
            <a:br>
              <a:rPr lang="en-US" dirty="0" smtClean="0"/>
            </a:br>
            <a:r>
              <a:rPr lang="en-US" b="1" dirty="0" smtClean="0"/>
              <a:t>Aggregate</a:t>
            </a:r>
            <a:r>
              <a:rPr lang="en-US" dirty="0" smtClean="0"/>
              <a:t> Data Observations</a:t>
            </a:r>
            <a:endParaRPr lang="en-US" dirty="0"/>
          </a:p>
        </p:txBody>
      </p:sp>
      <p:sp>
        <p:nvSpPr>
          <p:cNvPr id="3" name="Content Placeholder 2"/>
          <p:cNvSpPr>
            <a:spLocks noGrp="1"/>
          </p:cNvSpPr>
          <p:nvPr>
            <p:ph idx="1"/>
          </p:nvPr>
        </p:nvSpPr>
        <p:spPr>
          <a:xfrm>
            <a:off x="228600" y="1447800"/>
            <a:ext cx="8686800" cy="5279136"/>
          </a:xfrm>
        </p:spPr>
        <p:txBody>
          <a:bodyPr>
            <a:noAutofit/>
          </a:bodyPr>
          <a:lstStyle/>
          <a:p>
            <a:r>
              <a:rPr lang="en-US" sz="2200" dirty="0" smtClean="0"/>
              <a:t>Achievement in </a:t>
            </a:r>
            <a:r>
              <a:rPr lang="en-US" sz="2200" i="1" dirty="0" smtClean="0"/>
              <a:t>English Language Arts (ELA) and Math </a:t>
            </a:r>
            <a:r>
              <a:rPr lang="en-US" sz="2200" dirty="0" smtClean="0"/>
              <a:t>in grades 6-8 remains above the State with </a:t>
            </a:r>
            <a:r>
              <a:rPr lang="en-US" sz="2200" i="1" dirty="0" smtClean="0"/>
              <a:t>ELA </a:t>
            </a:r>
            <a:r>
              <a:rPr lang="en-US" sz="2200" dirty="0" smtClean="0"/>
              <a:t>achievement notably higher than achievement in </a:t>
            </a:r>
            <a:r>
              <a:rPr lang="en-US" sz="2200" i="1" dirty="0" smtClean="0"/>
              <a:t>Math</a:t>
            </a:r>
            <a:r>
              <a:rPr lang="en-US" sz="2200" dirty="0" smtClean="0"/>
              <a:t>.  Achievement in both remains somewhat flat with the exception of Grade 7 ELA, which has shown improvement. </a:t>
            </a:r>
          </a:p>
          <a:p>
            <a:r>
              <a:rPr lang="en-US" sz="2200" dirty="0" smtClean="0"/>
              <a:t>Achievement in </a:t>
            </a:r>
            <a:r>
              <a:rPr lang="en-US" sz="2200" i="1" dirty="0" smtClean="0"/>
              <a:t>Science and Technology/ Engineering (STE) </a:t>
            </a:r>
            <a:r>
              <a:rPr lang="en-US" sz="2200" dirty="0" smtClean="0"/>
              <a:t>remains below performance levels of ELA and Math, yet there was a small increase in the % of students in Advanced/Proficiency for STE.</a:t>
            </a:r>
          </a:p>
          <a:p>
            <a:r>
              <a:rPr lang="en-US" sz="2200" dirty="0" smtClean="0"/>
              <a:t>Median Student Growth Percentiles (SGP) are in the “typical” range for all grades in </a:t>
            </a:r>
            <a:r>
              <a:rPr lang="en-US" sz="2200" i="1" dirty="0" smtClean="0"/>
              <a:t>ELA</a:t>
            </a:r>
            <a:r>
              <a:rPr lang="en-US" sz="2200" dirty="0" smtClean="0"/>
              <a:t> and </a:t>
            </a:r>
            <a:r>
              <a:rPr lang="en-US" sz="2200" i="1" dirty="0" smtClean="0"/>
              <a:t>Math.</a:t>
            </a:r>
            <a:endParaRPr lang="en-US" sz="2200" dirty="0" smtClean="0"/>
          </a:p>
          <a:p>
            <a:r>
              <a:rPr lang="en-US" sz="2200" dirty="0" smtClean="0"/>
              <a:t>Cohort data reveal improvement from Grades 6 to 8 in </a:t>
            </a:r>
            <a:r>
              <a:rPr lang="en-US" sz="2200" i="1" dirty="0" smtClean="0"/>
              <a:t>ELA</a:t>
            </a:r>
            <a:r>
              <a:rPr lang="en-US" sz="2200" dirty="0" smtClean="0"/>
              <a:t> with the number of students in W/NI cut almost in half.</a:t>
            </a:r>
          </a:p>
          <a:p>
            <a:r>
              <a:rPr lang="en-US" sz="2200" dirty="0" smtClean="0"/>
              <a:t>Cohort data reveal lower achievement in Math in Grades 7 and 8 as compared to achievement in Grade 6.</a:t>
            </a:r>
            <a:endParaRPr lang="en-US" sz="2200"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13</a:t>
            </a:fld>
            <a:endParaRPr lang="en-US" dirty="0"/>
          </a:p>
        </p:txBody>
      </p:sp>
    </p:spTree>
    <p:extLst>
      <p:ext uri="{BB962C8B-B14F-4D97-AF65-F5344CB8AC3E}">
        <p14:creationId xmlns="" xmlns:p14="http://schemas.microsoft.com/office/powerpoint/2010/main" val="2761013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smtClean="0"/>
              <a:t>Pierce Middle School</a:t>
            </a:r>
            <a:br>
              <a:rPr lang="en-US" dirty="0" smtClean="0"/>
            </a:br>
            <a:r>
              <a:rPr lang="en-US" b="1" dirty="0" smtClean="0"/>
              <a:t>Subgroup</a:t>
            </a:r>
            <a:r>
              <a:rPr lang="en-US" dirty="0" smtClean="0"/>
              <a:t> Data Observations</a:t>
            </a:r>
            <a:endParaRPr lang="en-US" dirty="0"/>
          </a:p>
        </p:txBody>
      </p:sp>
      <p:sp>
        <p:nvSpPr>
          <p:cNvPr id="3" name="Content Placeholder 2"/>
          <p:cNvSpPr>
            <a:spLocks noGrp="1"/>
          </p:cNvSpPr>
          <p:nvPr>
            <p:ph idx="1"/>
          </p:nvPr>
        </p:nvSpPr>
        <p:spPr>
          <a:xfrm>
            <a:off x="152400" y="1600200"/>
            <a:ext cx="8839200" cy="4974336"/>
          </a:xfrm>
        </p:spPr>
        <p:txBody>
          <a:bodyPr>
            <a:normAutofit fontScale="85000" lnSpcReduction="10000"/>
          </a:bodyPr>
          <a:lstStyle/>
          <a:p>
            <a:r>
              <a:rPr lang="en-US" sz="2800" dirty="0"/>
              <a:t>There exists an achievement gap in </a:t>
            </a:r>
            <a:r>
              <a:rPr lang="en-US" sz="2800" i="1" dirty="0" smtClean="0"/>
              <a:t>English Language Arts, </a:t>
            </a:r>
            <a:r>
              <a:rPr lang="en-US" sz="2800" i="1" dirty="0"/>
              <a:t>Math, </a:t>
            </a:r>
            <a:r>
              <a:rPr lang="en-US" sz="2800" dirty="0"/>
              <a:t>and</a:t>
            </a:r>
            <a:r>
              <a:rPr lang="en-US" sz="2800" i="1" dirty="0"/>
              <a:t> </a:t>
            </a:r>
            <a:r>
              <a:rPr lang="en-US" sz="2800" i="1" dirty="0" smtClean="0"/>
              <a:t>Science &amp; Technology/Engineering </a:t>
            </a:r>
            <a:r>
              <a:rPr lang="en-US" sz="2800" dirty="0"/>
              <a:t>for all subgroups when compared to their counterparts.</a:t>
            </a:r>
          </a:p>
          <a:p>
            <a:r>
              <a:rPr lang="en-US" sz="2800" dirty="0"/>
              <a:t>The most notable achievement gap exists between students with and without </a:t>
            </a:r>
            <a:r>
              <a:rPr lang="en-US" sz="2800" dirty="0" smtClean="0"/>
              <a:t>disabilities in </a:t>
            </a:r>
            <a:r>
              <a:rPr lang="en-US" sz="2800" i="1" dirty="0" smtClean="0"/>
              <a:t>ELA, Math, and STE.</a:t>
            </a:r>
          </a:p>
          <a:p>
            <a:r>
              <a:rPr lang="en-US" sz="2800" dirty="0" smtClean="0"/>
              <a:t>The most notable “student growth gap” exists between low income/non-low income subgroups in </a:t>
            </a:r>
            <a:r>
              <a:rPr lang="en-US" sz="2800" i="1" dirty="0" smtClean="0"/>
              <a:t>Math.</a:t>
            </a:r>
            <a:endParaRPr lang="en-US" sz="2800" i="1" dirty="0"/>
          </a:p>
          <a:p>
            <a:r>
              <a:rPr lang="en-US" sz="2800" dirty="0"/>
              <a:t>The largest gaps </a:t>
            </a:r>
            <a:r>
              <a:rPr lang="en-US" sz="2800" dirty="0" smtClean="0"/>
              <a:t>exist in </a:t>
            </a:r>
            <a:r>
              <a:rPr lang="en-US" sz="2800" i="1" dirty="0" smtClean="0"/>
              <a:t>Math </a:t>
            </a:r>
            <a:r>
              <a:rPr lang="en-US" sz="2800" dirty="0" smtClean="0"/>
              <a:t>and</a:t>
            </a:r>
            <a:r>
              <a:rPr lang="en-US" sz="2800" i="1" dirty="0" smtClean="0"/>
              <a:t> Science &amp; Technology/Engineering</a:t>
            </a:r>
            <a:r>
              <a:rPr lang="en-US" sz="2800" dirty="0" smtClean="0"/>
              <a:t>.</a:t>
            </a:r>
          </a:p>
          <a:p>
            <a:r>
              <a:rPr lang="en-US" sz="2800" dirty="0" smtClean="0"/>
              <a:t>The </a:t>
            </a:r>
            <a:r>
              <a:rPr lang="en-US" sz="2800" dirty="0"/>
              <a:t>achievement gap appears to be narrowing for all subgroups in </a:t>
            </a:r>
            <a:r>
              <a:rPr lang="en-US" sz="2800" i="1" dirty="0" smtClean="0"/>
              <a:t>English Language Arts</a:t>
            </a:r>
            <a:r>
              <a:rPr lang="en-US" sz="2800" dirty="0" smtClean="0"/>
              <a:t>, </a:t>
            </a:r>
            <a:r>
              <a:rPr lang="en-US" sz="2800" dirty="0"/>
              <a:t>but is not for </a:t>
            </a:r>
            <a:r>
              <a:rPr lang="en-US" sz="2800" i="1" dirty="0"/>
              <a:t>Math</a:t>
            </a:r>
            <a:r>
              <a:rPr lang="en-US" sz="2800" dirty="0"/>
              <a:t> and </a:t>
            </a:r>
            <a:r>
              <a:rPr lang="en-US" sz="2800" i="1" dirty="0" smtClean="0"/>
              <a:t>Science &amp; Technology/Engineering</a:t>
            </a:r>
            <a:r>
              <a:rPr lang="en-US" sz="2800" dirty="0" smtClean="0"/>
              <a:t>.</a:t>
            </a:r>
            <a:endParaRPr lang="en-US" sz="2800" dirty="0"/>
          </a:p>
          <a:p>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14</a:t>
            </a:fld>
            <a:endParaRPr lang="en-US" dirty="0"/>
          </a:p>
        </p:txBody>
      </p:sp>
    </p:spTree>
    <p:extLst>
      <p:ext uri="{BB962C8B-B14F-4D97-AF65-F5344CB8AC3E}">
        <p14:creationId xmlns="" xmlns:p14="http://schemas.microsoft.com/office/powerpoint/2010/main" val="39532964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t>Pierce Middle School Data Highlights</a:t>
            </a:r>
            <a:endParaRPr lang="en-US" dirty="0"/>
          </a:p>
        </p:txBody>
      </p:sp>
      <p:sp>
        <p:nvSpPr>
          <p:cNvPr id="3" name="Content Placeholder 2"/>
          <p:cNvSpPr>
            <a:spLocks noGrp="1"/>
          </p:cNvSpPr>
          <p:nvPr>
            <p:ph idx="1"/>
          </p:nvPr>
        </p:nvSpPr>
        <p:spPr>
          <a:xfrm>
            <a:off x="152400" y="1676400"/>
            <a:ext cx="8763000" cy="4876800"/>
          </a:xfrm>
        </p:spPr>
        <p:txBody>
          <a:bodyPr>
            <a:noAutofit/>
          </a:bodyPr>
          <a:lstStyle/>
          <a:p>
            <a:r>
              <a:rPr lang="en-US" sz="1800" dirty="0" smtClean="0"/>
              <a:t>88% of ALL students  were Proficient or Advanced in </a:t>
            </a:r>
            <a:r>
              <a:rPr lang="en-US" sz="1800" i="1" dirty="0" smtClean="0"/>
              <a:t>English Language Arts (ELA).</a:t>
            </a:r>
          </a:p>
          <a:p>
            <a:r>
              <a:rPr lang="en-US" sz="1800" dirty="0" smtClean="0"/>
              <a:t>48% of 6</a:t>
            </a:r>
            <a:r>
              <a:rPr lang="en-US" sz="1800" baseline="30000" dirty="0" smtClean="0"/>
              <a:t>th</a:t>
            </a:r>
            <a:r>
              <a:rPr lang="en-US" sz="1800" dirty="0" smtClean="0"/>
              <a:t> grade students scored Advanced in Math.</a:t>
            </a:r>
          </a:p>
          <a:p>
            <a:r>
              <a:rPr lang="en-US" sz="1800" dirty="0" smtClean="0"/>
              <a:t>In </a:t>
            </a:r>
            <a:r>
              <a:rPr lang="en-US" sz="1800" i="1" dirty="0" smtClean="0"/>
              <a:t>ELA </a:t>
            </a:r>
            <a:r>
              <a:rPr lang="en-US" sz="1800" dirty="0" smtClean="0"/>
              <a:t>the 7</a:t>
            </a:r>
            <a:r>
              <a:rPr lang="en-US" sz="1800" baseline="30000" dirty="0" smtClean="0"/>
              <a:t>th</a:t>
            </a:r>
            <a:r>
              <a:rPr lang="en-US" sz="1800" dirty="0" smtClean="0"/>
              <a:t> Grade performed better than 88% of 7</a:t>
            </a:r>
            <a:r>
              <a:rPr lang="en-US" sz="1800" baseline="30000" dirty="0" smtClean="0"/>
              <a:t>th</a:t>
            </a:r>
            <a:r>
              <a:rPr lang="en-US" sz="1800" dirty="0" smtClean="0"/>
              <a:t> Grades in Massachusetts.</a:t>
            </a:r>
          </a:p>
          <a:p>
            <a:r>
              <a:rPr lang="en-US" sz="1800" dirty="0" smtClean="0"/>
              <a:t>In </a:t>
            </a:r>
            <a:r>
              <a:rPr lang="en-US" sz="1800" i="1" dirty="0" smtClean="0"/>
              <a:t>Math</a:t>
            </a:r>
            <a:r>
              <a:rPr lang="en-US" sz="1800" dirty="0" smtClean="0"/>
              <a:t> 6</a:t>
            </a:r>
            <a:r>
              <a:rPr lang="en-US" sz="1800" baseline="30000" dirty="0" smtClean="0"/>
              <a:t>th</a:t>
            </a:r>
            <a:r>
              <a:rPr lang="en-US" sz="1800" dirty="0" smtClean="0"/>
              <a:t> Grade performed better than 85% of 6</a:t>
            </a:r>
            <a:r>
              <a:rPr lang="en-US" sz="1800" baseline="30000" dirty="0" smtClean="0"/>
              <a:t>th</a:t>
            </a:r>
            <a:r>
              <a:rPr lang="en-US" sz="1800" dirty="0" smtClean="0"/>
              <a:t> Grades in Massachusetts; 8</a:t>
            </a:r>
            <a:r>
              <a:rPr lang="en-US" sz="1800" baseline="30000" dirty="0" smtClean="0"/>
              <a:t>th</a:t>
            </a:r>
            <a:r>
              <a:rPr lang="en-US" sz="1800" dirty="0" smtClean="0"/>
              <a:t> Grade performed better than 79%.</a:t>
            </a:r>
          </a:p>
          <a:p>
            <a:r>
              <a:rPr lang="en-US" sz="1800" dirty="0" smtClean="0"/>
              <a:t>Our annual PPI for all students is up 15 points since last year.</a:t>
            </a:r>
          </a:p>
          <a:p>
            <a:r>
              <a:rPr lang="en-US" sz="1800" dirty="0" smtClean="0"/>
              <a:t>Our annual PPI for High Needs students is up 25 points.</a:t>
            </a:r>
          </a:p>
          <a:p>
            <a:r>
              <a:rPr lang="en-US" sz="1800" dirty="0" smtClean="0"/>
              <a:t>We earned extra credit points for shifting African American/Black students into Advanced categories in Math and Science &amp; Technology/Engineering.</a:t>
            </a:r>
          </a:p>
          <a:p>
            <a:r>
              <a:rPr lang="en-US" sz="1800" dirty="0" smtClean="0"/>
              <a:t>We increased the number of students w/disabilities in Proficient/Advanced in Science and Technology/Engineering by 10%.</a:t>
            </a:r>
          </a:p>
          <a:p>
            <a:r>
              <a:rPr lang="en-US" sz="1800" dirty="0" smtClean="0"/>
              <a:t>We increased percentage of students in High Needs category who scored Proficient/Advanced In ELA by 11%.</a:t>
            </a:r>
          </a:p>
          <a:p>
            <a:endParaRPr lang="en-US" sz="1800" dirty="0" smtClean="0"/>
          </a:p>
          <a:p>
            <a:endParaRPr lang="en-US" sz="1800" dirty="0" smtClean="0"/>
          </a:p>
          <a:p>
            <a:endParaRPr lang="en-US" sz="1800" dirty="0" smtClean="0"/>
          </a:p>
          <a:p>
            <a:pPr marL="109728" indent="0">
              <a:buNone/>
            </a:pPr>
            <a:endParaRPr lang="en-US" sz="1800" dirty="0" smtClean="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15</a:t>
            </a:fld>
            <a:endParaRPr lang="en-US" dirty="0"/>
          </a:p>
        </p:txBody>
      </p:sp>
    </p:spTree>
    <p:extLst>
      <p:ext uri="{BB962C8B-B14F-4D97-AF65-F5344CB8AC3E}">
        <p14:creationId xmlns="" xmlns:p14="http://schemas.microsoft.com/office/powerpoint/2010/main" val="212499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t>Pierce Middle School </a:t>
            </a:r>
            <a:br>
              <a:rPr lang="en-US" dirty="0" smtClean="0"/>
            </a:br>
            <a:r>
              <a:rPr lang="en-US" dirty="0" smtClean="0"/>
              <a:t>Focus Areas Rooted in the Data</a:t>
            </a:r>
            <a:endParaRPr lang="en-US" dirty="0"/>
          </a:p>
        </p:txBody>
      </p:sp>
      <p:sp>
        <p:nvSpPr>
          <p:cNvPr id="3" name="Content Placeholder 2"/>
          <p:cNvSpPr>
            <a:spLocks noGrp="1"/>
          </p:cNvSpPr>
          <p:nvPr>
            <p:ph idx="1"/>
          </p:nvPr>
        </p:nvSpPr>
        <p:spPr>
          <a:xfrm>
            <a:off x="457200" y="1676400"/>
            <a:ext cx="8229600" cy="4745736"/>
          </a:xfrm>
        </p:spPr>
        <p:txBody>
          <a:bodyPr>
            <a:normAutofit lnSpcReduction="10000"/>
          </a:bodyPr>
          <a:lstStyle/>
          <a:p>
            <a:r>
              <a:rPr lang="en-US" sz="2200" dirty="0" smtClean="0"/>
              <a:t>Full implementation of the new science curriculum with the addition of new common unit assessments </a:t>
            </a:r>
            <a:r>
              <a:rPr lang="en-US" sz="1800" i="1" dirty="0" smtClean="0">
                <a:solidFill>
                  <a:schemeClr val="accent3">
                    <a:lumMod val="75000"/>
                  </a:schemeClr>
                </a:solidFill>
              </a:rPr>
              <a:t>(</a:t>
            </a:r>
            <a:r>
              <a:rPr lang="en-US" sz="1800" b="1" i="1" dirty="0" smtClean="0">
                <a:solidFill>
                  <a:schemeClr val="accent3">
                    <a:lumMod val="75000"/>
                  </a:schemeClr>
                </a:solidFill>
              </a:rPr>
              <a:t>Advancement Initiative- </a:t>
            </a:r>
            <a:r>
              <a:rPr lang="en-US" sz="1800" i="1" dirty="0">
                <a:solidFill>
                  <a:schemeClr val="accent3">
                    <a:lumMod val="75000"/>
                  </a:schemeClr>
                </a:solidFill>
              </a:rPr>
              <a:t>Advancing Science and STEM)</a:t>
            </a:r>
          </a:p>
          <a:p>
            <a:r>
              <a:rPr lang="en-US" sz="2200" dirty="0" smtClean="0"/>
              <a:t>Increase and/or modify targeted support for students, especially students in the High Needs subgroup </a:t>
            </a:r>
            <a:r>
              <a:rPr lang="en-US" sz="1800" i="1" dirty="0">
                <a:solidFill>
                  <a:schemeClr val="accent3">
                    <a:lumMod val="75000"/>
                  </a:schemeClr>
                </a:solidFill>
              </a:rPr>
              <a:t>(</a:t>
            </a:r>
            <a:r>
              <a:rPr lang="en-US" sz="1800" b="1" i="1" dirty="0">
                <a:solidFill>
                  <a:schemeClr val="accent3">
                    <a:lumMod val="75000"/>
                  </a:schemeClr>
                </a:solidFill>
              </a:rPr>
              <a:t>Advancement </a:t>
            </a:r>
            <a:r>
              <a:rPr lang="en-US" sz="1800" b="1" i="1" dirty="0" smtClean="0">
                <a:solidFill>
                  <a:schemeClr val="accent3">
                    <a:lumMod val="75000"/>
                  </a:schemeClr>
                </a:solidFill>
              </a:rPr>
              <a:t>Initiative- </a:t>
            </a:r>
            <a:r>
              <a:rPr lang="en-US" sz="1800" i="1" dirty="0">
                <a:solidFill>
                  <a:schemeClr val="accent3">
                    <a:lumMod val="75000"/>
                  </a:schemeClr>
                </a:solidFill>
              </a:rPr>
              <a:t>Closing the Proficiency Gaps</a:t>
            </a:r>
            <a:r>
              <a:rPr lang="en-US" sz="1800" i="1" dirty="0" smtClean="0">
                <a:solidFill>
                  <a:schemeClr val="accent3">
                    <a:lumMod val="75000"/>
                  </a:schemeClr>
                </a:solidFill>
              </a:rPr>
              <a:t>)</a:t>
            </a:r>
          </a:p>
          <a:p>
            <a:r>
              <a:rPr lang="en-US" sz="2200" dirty="0" smtClean="0"/>
              <a:t>Enhance structure for ongoing assessment </a:t>
            </a:r>
            <a:r>
              <a:rPr lang="en-US" sz="1800" i="1" dirty="0">
                <a:solidFill>
                  <a:schemeClr val="accent3">
                    <a:lumMod val="75000"/>
                  </a:schemeClr>
                </a:solidFill>
              </a:rPr>
              <a:t>(</a:t>
            </a:r>
            <a:r>
              <a:rPr lang="en-US" sz="1800" b="1" i="1" dirty="0">
                <a:solidFill>
                  <a:schemeClr val="accent3">
                    <a:lumMod val="75000"/>
                  </a:schemeClr>
                </a:solidFill>
              </a:rPr>
              <a:t>Advancement </a:t>
            </a:r>
            <a:r>
              <a:rPr lang="en-US" sz="1800" b="1" i="1" dirty="0" smtClean="0">
                <a:solidFill>
                  <a:schemeClr val="accent3">
                    <a:lumMod val="75000"/>
                  </a:schemeClr>
                </a:solidFill>
              </a:rPr>
              <a:t>Initiative- </a:t>
            </a:r>
            <a:r>
              <a:rPr lang="en-US" sz="1800" i="1" dirty="0">
                <a:solidFill>
                  <a:schemeClr val="accent3">
                    <a:lumMod val="75000"/>
                  </a:schemeClr>
                </a:solidFill>
              </a:rPr>
              <a:t>Closing the Proficiency Gaps)</a:t>
            </a:r>
          </a:p>
          <a:p>
            <a:r>
              <a:rPr lang="en-US" sz="2200" dirty="0" smtClean="0"/>
              <a:t>Increase achievement in all areas with special attention to students with disabilities subgroup </a:t>
            </a:r>
            <a:r>
              <a:rPr lang="en-US" sz="1800" i="1" dirty="0">
                <a:solidFill>
                  <a:schemeClr val="accent3">
                    <a:lumMod val="75000"/>
                  </a:schemeClr>
                </a:solidFill>
              </a:rPr>
              <a:t>(</a:t>
            </a:r>
            <a:r>
              <a:rPr lang="en-US" sz="1800" b="1" i="1" dirty="0">
                <a:solidFill>
                  <a:schemeClr val="accent3">
                    <a:lumMod val="75000"/>
                  </a:schemeClr>
                </a:solidFill>
              </a:rPr>
              <a:t>Advancement </a:t>
            </a:r>
            <a:r>
              <a:rPr lang="en-US" sz="1800" b="1" i="1" dirty="0" smtClean="0">
                <a:solidFill>
                  <a:schemeClr val="accent3">
                    <a:lumMod val="75000"/>
                  </a:schemeClr>
                </a:solidFill>
              </a:rPr>
              <a:t>Initiative- </a:t>
            </a:r>
            <a:r>
              <a:rPr lang="en-US" sz="1800" i="1" dirty="0">
                <a:solidFill>
                  <a:schemeClr val="accent3">
                    <a:lumMod val="75000"/>
                  </a:schemeClr>
                </a:solidFill>
              </a:rPr>
              <a:t>Closing the Proficiency Gaps)</a:t>
            </a:r>
          </a:p>
          <a:p>
            <a:r>
              <a:rPr lang="en-US" sz="2200" dirty="0" smtClean="0"/>
              <a:t>Move students into Advanced categories in </a:t>
            </a:r>
            <a:r>
              <a:rPr lang="en-US" sz="2200" i="1" dirty="0" smtClean="0"/>
              <a:t>ELA, Math, </a:t>
            </a:r>
            <a:r>
              <a:rPr lang="en-US" sz="2200" dirty="0" smtClean="0"/>
              <a:t>and </a:t>
            </a:r>
            <a:r>
              <a:rPr lang="en-US" sz="2200" i="1" dirty="0" smtClean="0"/>
              <a:t>STE </a:t>
            </a:r>
            <a:r>
              <a:rPr lang="en-US" sz="1800" i="1" dirty="0" smtClean="0">
                <a:solidFill>
                  <a:schemeClr val="accent3">
                    <a:lumMod val="75000"/>
                  </a:schemeClr>
                </a:solidFill>
              </a:rPr>
              <a:t>(</a:t>
            </a:r>
            <a:r>
              <a:rPr lang="en-US" sz="1800" b="1" i="1" dirty="0" smtClean="0">
                <a:solidFill>
                  <a:schemeClr val="accent3">
                    <a:lumMod val="75000"/>
                  </a:schemeClr>
                </a:solidFill>
              </a:rPr>
              <a:t>Advancement Initiatives- </a:t>
            </a:r>
            <a:r>
              <a:rPr lang="en-US" sz="1800" i="1" dirty="0" smtClean="0">
                <a:solidFill>
                  <a:schemeClr val="accent3">
                    <a:lumMod val="75000"/>
                  </a:schemeClr>
                </a:solidFill>
              </a:rPr>
              <a:t>Advancing Science and STEM; Closing </a:t>
            </a:r>
            <a:r>
              <a:rPr lang="en-US" sz="1800" i="1" dirty="0">
                <a:solidFill>
                  <a:schemeClr val="accent3">
                    <a:lumMod val="75000"/>
                  </a:schemeClr>
                </a:solidFill>
              </a:rPr>
              <a:t>the Proficiency </a:t>
            </a:r>
            <a:r>
              <a:rPr lang="en-US" sz="1800" i="1" dirty="0" smtClean="0">
                <a:solidFill>
                  <a:schemeClr val="accent3">
                    <a:lumMod val="75000"/>
                  </a:schemeClr>
                </a:solidFill>
              </a:rPr>
              <a:t>Gaps)</a:t>
            </a:r>
            <a:endParaRPr lang="en-US" sz="1800" i="1" dirty="0"/>
          </a:p>
          <a:p>
            <a:pPr marL="109728" indent="0">
              <a:buNone/>
            </a:pPr>
            <a:endParaRPr lang="en-US" sz="2400" dirty="0">
              <a:solidFill>
                <a:schemeClr val="accent3">
                  <a:lumMod val="75000"/>
                </a:schemeClr>
              </a:solidFill>
            </a:endParaRPr>
          </a:p>
          <a:p>
            <a:endParaRPr lang="en-US" dirty="0" smtClean="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16</a:t>
            </a:fld>
            <a:endParaRPr lang="en-US" dirty="0"/>
          </a:p>
        </p:txBody>
      </p:sp>
    </p:spTree>
    <p:extLst>
      <p:ext uri="{BB962C8B-B14F-4D97-AF65-F5344CB8AC3E}">
        <p14:creationId xmlns="" xmlns:p14="http://schemas.microsoft.com/office/powerpoint/2010/main" val="2059597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t>Pierce Middle School Initiatives</a:t>
            </a:r>
            <a:endParaRPr lang="en-US" dirty="0"/>
          </a:p>
        </p:txBody>
      </p:sp>
      <p:sp>
        <p:nvSpPr>
          <p:cNvPr id="3" name="Content Placeholder 2"/>
          <p:cNvSpPr>
            <a:spLocks noGrp="1"/>
          </p:cNvSpPr>
          <p:nvPr>
            <p:ph idx="1"/>
          </p:nvPr>
        </p:nvSpPr>
        <p:spPr>
          <a:xfrm>
            <a:off x="152400" y="1752600"/>
            <a:ext cx="8839200" cy="4876800"/>
          </a:xfrm>
        </p:spPr>
        <p:txBody>
          <a:bodyPr>
            <a:normAutofit fontScale="62500" lnSpcReduction="20000"/>
          </a:bodyPr>
          <a:lstStyle/>
          <a:p>
            <a:pPr marL="109728" indent="0">
              <a:buNone/>
            </a:pPr>
            <a:r>
              <a:rPr lang="en-US" sz="2600" b="1" dirty="0" smtClean="0"/>
              <a:t>Technology Enhancement:</a:t>
            </a:r>
          </a:p>
          <a:p>
            <a:r>
              <a:rPr lang="en-US" sz="2300" dirty="0" smtClean="0"/>
              <a:t>Purchase Chromebooks, IPADs, and Kindles to be utilized to support all of the following initiatives </a:t>
            </a:r>
            <a:r>
              <a:rPr lang="en-US" sz="2100" i="1" dirty="0" smtClean="0">
                <a:solidFill>
                  <a:schemeClr val="accent3">
                    <a:lumMod val="75000"/>
                  </a:schemeClr>
                </a:solidFill>
              </a:rPr>
              <a:t>(Milton Foundation for Education Live Wire Fundraising Initiative)</a:t>
            </a:r>
            <a:r>
              <a:rPr lang="en-US" sz="2100" dirty="0" smtClean="0"/>
              <a:t> </a:t>
            </a:r>
          </a:p>
          <a:p>
            <a:r>
              <a:rPr lang="en-US" sz="2300" dirty="0" smtClean="0"/>
              <a:t>Increase interactive whiteboard technology at Pierce Middle School </a:t>
            </a:r>
            <a:r>
              <a:rPr lang="en-US" sz="2100" i="1" dirty="0" smtClean="0">
                <a:solidFill>
                  <a:schemeClr val="bg2">
                    <a:lumMod val="50000"/>
                  </a:schemeClr>
                </a:solidFill>
              </a:rPr>
              <a:t>(Capital Budget)</a:t>
            </a:r>
          </a:p>
          <a:p>
            <a:r>
              <a:rPr lang="en-US" sz="2000" dirty="0" smtClean="0"/>
              <a:t>Increased Digital Literacy Support (Dr. Angela Burke) </a:t>
            </a:r>
            <a:r>
              <a:rPr lang="en-US" sz="2000" i="1" dirty="0" smtClean="0">
                <a:solidFill>
                  <a:schemeClr val="accent3">
                    <a:lumMod val="75000"/>
                  </a:schemeClr>
                </a:solidFill>
              </a:rPr>
              <a:t>(</a:t>
            </a:r>
            <a:r>
              <a:rPr lang="en-US" sz="2000" b="1" i="1" dirty="0" smtClean="0">
                <a:solidFill>
                  <a:schemeClr val="accent3">
                    <a:lumMod val="75000"/>
                  </a:schemeClr>
                </a:solidFill>
              </a:rPr>
              <a:t>Advancement Initiative- </a:t>
            </a:r>
            <a:r>
              <a:rPr lang="en-US" sz="2000" i="1" dirty="0" smtClean="0">
                <a:solidFill>
                  <a:schemeClr val="accent3">
                    <a:lumMod val="75000"/>
                  </a:schemeClr>
                </a:solidFill>
              </a:rPr>
              <a:t>Closing the Proficiency Gaps</a:t>
            </a:r>
            <a:r>
              <a:rPr lang="en-US" sz="1400" i="1" dirty="0" smtClean="0">
                <a:solidFill>
                  <a:schemeClr val="accent3">
                    <a:lumMod val="75000"/>
                  </a:schemeClr>
                </a:solidFill>
              </a:rPr>
              <a:t>)</a:t>
            </a:r>
            <a:endParaRPr lang="en-US" sz="2100" i="1" dirty="0" smtClean="0">
              <a:solidFill>
                <a:schemeClr val="bg2">
                  <a:lumMod val="50000"/>
                </a:schemeClr>
              </a:solidFill>
            </a:endParaRPr>
          </a:p>
          <a:p>
            <a:pPr marL="109728" indent="0">
              <a:buNone/>
            </a:pPr>
            <a:r>
              <a:rPr lang="en-US" sz="2600" b="1" dirty="0" smtClean="0"/>
              <a:t>Assessment:</a:t>
            </a:r>
          </a:p>
          <a:p>
            <a:r>
              <a:rPr lang="en-US" sz="2300" dirty="0" smtClean="0"/>
              <a:t>Reading </a:t>
            </a:r>
            <a:r>
              <a:rPr lang="en-US" sz="2300" dirty="0"/>
              <a:t>assessment of all students </a:t>
            </a:r>
            <a:r>
              <a:rPr lang="en-US" sz="2300" dirty="0" smtClean="0"/>
              <a:t>at each grade level</a:t>
            </a:r>
            <a:endParaRPr lang="en-US" sz="2300" dirty="0"/>
          </a:p>
          <a:p>
            <a:r>
              <a:rPr lang="en-US" sz="2300" dirty="0" smtClean="0"/>
              <a:t>Common assessments with measures of growth </a:t>
            </a:r>
            <a:r>
              <a:rPr lang="en-US" sz="2300" dirty="0"/>
              <a:t>in </a:t>
            </a:r>
            <a:r>
              <a:rPr lang="en-US" sz="2300" i="1" dirty="0" smtClean="0"/>
              <a:t>Math</a:t>
            </a:r>
            <a:r>
              <a:rPr lang="en-US" sz="2300" dirty="0"/>
              <a:t>, </a:t>
            </a:r>
            <a:r>
              <a:rPr lang="en-US" sz="2300" i="1" dirty="0"/>
              <a:t>ELA</a:t>
            </a:r>
            <a:r>
              <a:rPr lang="en-US" sz="2300" dirty="0"/>
              <a:t>, and </a:t>
            </a:r>
            <a:r>
              <a:rPr lang="en-US" sz="2300" i="1" dirty="0" smtClean="0"/>
              <a:t>STE</a:t>
            </a:r>
            <a:r>
              <a:rPr lang="en-US" sz="2300" dirty="0" smtClean="0"/>
              <a:t> </a:t>
            </a:r>
            <a:r>
              <a:rPr lang="en-US" sz="2100" i="1" dirty="0">
                <a:solidFill>
                  <a:schemeClr val="accent3">
                    <a:lumMod val="75000"/>
                  </a:schemeClr>
                </a:solidFill>
              </a:rPr>
              <a:t>(</a:t>
            </a:r>
            <a:r>
              <a:rPr lang="en-US" sz="2100" b="1" i="1" dirty="0">
                <a:solidFill>
                  <a:schemeClr val="accent3">
                    <a:lumMod val="75000"/>
                  </a:schemeClr>
                </a:solidFill>
              </a:rPr>
              <a:t>Advancement </a:t>
            </a:r>
            <a:r>
              <a:rPr lang="en-US" sz="2100" b="1" i="1" dirty="0" smtClean="0">
                <a:solidFill>
                  <a:schemeClr val="accent3">
                    <a:lumMod val="75000"/>
                  </a:schemeClr>
                </a:solidFill>
              </a:rPr>
              <a:t>Initiative- </a:t>
            </a:r>
            <a:r>
              <a:rPr lang="en-US" sz="2100" i="1" dirty="0">
                <a:solidFill>
                  <a:schemeClr val="accent3">
                    <a:lumMod val="75000"/>
                  </a:schemeClr>
                </a:solidFill>
              </a:rPr>
              <a:t>Closing the Proficiency Gaps</a:t>
            </a:r>
            <a:r>
              <a:rPr lang="en-US" sz="2600" i="1" dirty="0">
                <a:solidFill>
                  <a:schemeClr val="accent3">
                    <a:lumMod val="75000"/>
                  </a:schemeClr>
                </a:solidFill>
              </a:rPr>
              <a:t>)</a:t>
            </a:r>
          </a:p>
          <a:p>
            <a:pPr marL="109728" indent="0">
              <a:buNone/>
            </a:pPr>
            <a:r>
              <a:rPr lang="en-US" sz="2600" b="1" dirty="0" smtClean="0"/>
              <a:t>Improving Instruction:</a:t>
            </a:r>
          </a:p>
          <a:p>
            <a:r>
              <a:rPr lang="en-US" sz="2300" dirty="0" smtClean="0"/>
              <a:t>Professional Development in content and curriculum (Math= 360 hours; Science= 96 hours; ELA= 48 hours)  </a:t>
            </a:r>
            <a:r>
              <a:rPr lang="en-US" sz="2100" i="1" dirty="0" smtClean="0">
                <a:solidFill>
                  <a:schemeClr val="bg2">
                    <a:lumMod val="50000"/>
                  </a:schemeClr>
                </a:solidFill>
              </a:rPr>
              <a:t>(MA DESE PPI Grant</a:t>
            </a:r>
            <a:r>
              <a:rPr lang="en-US" sz="2100" b="1" i="1" dirty="0" smtClean="0">
                <a:solidFill>
                  <a:schemeClr val="bg2">
                    <a:lumMod val="50000"/>
                  </a:schemeClr>
                </a:solidFill>
              </a:rPr>
              <a:t>)</a:t>
            </a:r>
            <a:endParaRPr lang="en-US" sz="2100" b="1" dirty="0" smtClean="0">
              <a:solidFill>
                <a:schemeClr val="bg2">
                  <a:lumMod val="50000"/>
                </a:schemeClr>
              </a:solidFill>
            </a:endParaRPr>
          </a:p>
          <a:p>
            <a:r>
              <a:rPr lang="en-US" dirty="0" smtClean="0"/>
              <a:t>Targeted goal setting by department with special attention to closing proficiency gaps </a:t>
            </a:r>
            <a:r>
              <a:rPr lang="en-US" sz="2100" i="1" dirty="0">
                <a:solidFill>
                  <a:schemeClr val="accent3">
                    <a:lumMod val="75000"/>
                  </a:schemeClr>
                </a:solidFill>
              </a:rPr>
              <a:t>(</a:t>
            </a:r>
            <a:r>
              <a:rPr lang="en-US" sz="2100" b="1" i="1" dirty="0">
                <a:solidFill>
                  <a:schemeClr val="accent3">
                    <a:lumMod val="75000"/>
                  </a:schemeClr>
                </a:solidFill>
              </a:rPr>
              <a:t>Advancement </a:t>
            </a:r>
            <a:r>
              <a:rPr lang="en-US" sz="2100" b="1" i="1" dirty="0" smtClean="0">
                <a:solidFill>
                  <a:schemeClr val="accent3">
                    <a:lumMod val="75000"/>
                  </a:schemeClr>
                </a:solidFill>
              </a:rPr>
              <a:t>Initiative- </a:t>
            </a:r>
            <a:r>
              <a:rPr lang="en-US" sz="2100" i="1" dirty="0">
                <a:solidFill>
                  <a:schemeClr val="accent3">
                    <a:lumMod val="75000"/>
                  </a:schemeClr>
                </a:solidFill>
              </a:rPr>
              <a:t>Closing the Proficiency Gaps</a:t>
            </a:r>
            <a:r>
              <a:rPr lang="en-US" sz="2100" i="1" dirty="0" smtClean="0">
                <a:solidFill>
                  <a:schemeClr val="accent3">
                    <a:lumMod val="75000"/>
                  </a:schemeClr>
                </a:solidFill>
              </a:rPr>
              <a:t>)</a:t>
            </a:r>
            <a:endParaRPr lang="en-US" sz="2100" dirty="0" smtClean="0"/>
          </a:p>
          <a:p>
            <a:pPr marL="109728" indent="0">
              <a:buNone/>
            </a:pPr>
            <a:r>
              <a:rPr lang="en-US" sz="2600" b="1" dirty="0" smtClean="0"/>
              <a:t>Improving Science Curriculum &amp; Instruction:</a:t>
            </a:r>
          </a:p>
          <a:p>
            <a:r>
              <a:rPr lang="en-US" sz="2300" dirty="0" smtClean="0"/>
              <a:t>Full implementation with fidelity of new science curriculum units and common assessments developed this past year </a:t>
            </a:r>
            <a:r>
              <a:rPr lang="en-US" sz="2100" i="1" dirty="0" smtClean="0">
                <a:solidFill>
                  <a:schemeClr val="accent3">
                    <a:lumMod val="75000"/>
                  </a:schemeClr>
                </a:solidFill>
              </a:rPr>
              <a:t>(</a:t>
            </a:r>
            <a:r>
              <a:rPr lang="en-US" sz="2100" b="1" i="1" dirty="0" smtClean="0">
                <a:solidFill>
                  <a:schemeClr val="accent3">
                    <a:lumMod val="75000"/>
                  </a:schemeClr>
                </a:solidFill>
              </a:rPr>
              <a:t>Advancement Initiative- </a:t>
            </a:r>
            <a:r>
              <a:rPr lang="en-US" sz="2100" i="1" dirty="0">
                <a:solidFill>
                  <a:schemeClr val="accent3">
                    <a:lumMod val="75000"/>
                  </a:schemeClr>
                </a:solidFill>
              </a:rPr>
              <a:t>Advancing Science and STEM</a:t>
            </a:r>
            <a:r>
              <a:rPr lang="en-US" sz="2100" i="1" dirty="0" smtClean="0">
                <a:solidFill>
                  <a:schemeClr val="accent3">
                    <a:lumMod val="75000"/>
                  </a:schemeClr>
                </a:solidFill>
              </a:rPr>
              <a:t>)</a:t>
            </a:r>
          </a:p>
          <a:p>
            <a:r>
              <a:rPr lang="en-US" sz="2300" dirty="0" smtClean="0"/>
              <a:t>Professional development via department meetings and teacher driven professional learning communities</a:t>
            </a:r>
            <a:endParaRPr lang="en-US" sz="2300" dirty="0"/>
          </a:p>
          <a:p>
            <a:endParaRPr lang="en-US" sz="2200" dirty="0" smtClean="0"/>
          </a:p>
          <a:p>
            <a:endParaRPr lang="en-US" sz="2200" i="1" dirty="0" smtClean="0">
              <a:solidFill>
                <a:schemeClr val="accent3">
                  <a:lumMod val="75000"/>
                </a:schemeClr>
              </a:solidFill>
            </a:endParaRPr>
          </a:p>
          <a:p>
            <a:pPr marL="109728" indent="0">
              <a:buNone/>
            </a:pPr>
            <a:endParaRPr lang="en-US" sz="2200" i="1" dirty="0" smtClean="0">
              <a:solidFill>
                <a:schemeClr val="accent3">
                  <a:lumMod val="75000"/>
                </a:schemeClr>
              </a:solidFill>
            </a:endParaRPr>
          </a:p>
          <a:p>
            <a:endParaRPr lang="en-US" dirty="0" smtClean="0"/>
          </a:p>
          <a:p>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17</a:t>
            </a:fld>
            <a:endParaRPr lang="en-US" dirty="0"/>
          </a:p>
        </p:txBody>
      </p:sp>
    </p:spTree>
    <p:extLst>
      <p:ext uri="{BB962C8B-B14F-4D97-AF65-F5344CB8AC3E}">
        <p14:creationId xmlns="" xmlns:p14="http://schemas.microsoft.com/office/powerpoint/2010/main" val="129182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86800" cy="762000"/>
          </a:xfrm>
        </p:spPr>
        <p:txBody>
          <a:bodyPr>
            <a:normAutofit fontScale="90000"/>
          </a:bodyPr>
          <a:lstStyle/>
          <a:p>
            <a:r>
              <a:rPr lang="en-US" dirty="0" smtClean="0"/>
              <a:t>Pierce Middle School Initiatives </a:t>
            </a:r>
            <a:r>
              <a:rPr lang="en-US" sz="2200" dirty="0" smtClean="0"/>
              <a:t>(cont’d.)</a:t>
            </a:r>
            <a:endParaRPr lang="en-US" sz="2200" dirty="0"/>
          </a:p>
        </p:txBody>
      </p:sp>
      <p:sp>
        <p:nvSpPr>
          <p:cNvPr id="3" name="Content Placeholder 2"/>
          <p:cNvSpPr>
            <a:spLocks noGrp="1"/>
          </p:cNvSpPr>
          <p:nvPr>
            <p:ph idx="1"/>
          </p:nvPr>
        </p:nvSpPr>
        <p:spPr>
          <a:xfrm>
            <a:off x="0" y="1600200"/>
            <a:ext cx="8991600" cy="4648200"/>
          </a:xfrm>
        </p:spPr>
        <p:txBody>
          <a:bodyPr>
            <a:noAutofit/>
          </a:bodyPr>
          <a:lstStyle/>
          <a:p>
            <a:pPr marL="109728" indent="0">
              <a:spcBef>
                <a:spcPts val="0"/>
              </a:spcBef>
              <a:buNone/>
            </a:pPr>
            <a:r>
              <a:rPr lang="en-US" sz="2400" b="1" dirty="0"/>
              <a:t>Targeted Support:</a:t>
            </a:r>
          </a:p>
          <a:p>
            <a:pPr>
              <a:spcBef>
                <a:spcPts val="0"/>
              </a:spcBef>
            </a:pPr>
            <a:r>
              <a:rPr lang="en-US" sz="2000" dirty="0" smtClean="0"/>
              <a:t>Restructuring of Math </a:t>
            </a:r>
            <a:r>
              <a:rPr lang="en-US" sz="2000" dirty="0"/>
              <a:t>Investigations for students scoring low </a:t>
            </a:r>
            <a:r>
              <a:rPr lang="en-US" sz="2000" dirty="0" smtClean="0"/>
              <a:t>Warning  </a:t>
            </a:r>
            <a:r>
              <a:rPr lang="en-US" sz="2000" dirty="0"/>
              <a:t>and </a:t>
            </a:r>
            <a:r>
              <a:rPr lang="en-US" sz="2000" dirty="0" smtClean="0"/>
              <a:t>NI </a:t>
            </a:r>
            <a:r>
              <a:rPr lang="en-US" sz="1800" i="1" dirty="0">
                <a:solidFill>
                  <a:schemeClr val="accent3">
                    <a:lumMod val="75000"/>
                  </a:schemeClr>
                </a:solidFill>
              </a:rPr>
              <a:t>(</a:t>
            </a:r>
            <a:r>
              <a:rPr lang="en-US" sz="1800" b="1" i="1" dirty="0">
                <a:solidFill>
                  <a:schemeClr val="accent3">
                    <a:lumMod val="75000"/>
                  </a:schemeClr>
                </a:solidFill>
              </a:rPr>
              <a:t>Advancement </a:t>
            </a:r>
            <a:r>
              <a:rPr lang="en-US" sz="1800" b="1" i="1" dirty="0" smtClean="0">
                <a:solidFill>
                  <a:schemeClr val="accent3">
                    <a:lumMod val="75000"/>
                  </a:schemeClr>
                </a:solidFill>
              </a:rPr>
              <a:t>Initiative- </a:t>
            </a:r>
            <a:r>
              <a:rPr lang="en-US" sz="1800" i="1" dirty="0" smtClean="0">
                <a:solidFill>
                  <a:schemeClr val="accent3">
                    <a:lumMod val="75000"/>
                  </a:schemeClr>
                </a:solidFill>
              </a:rPr>
              <a:t>Closing </a:t>
            </a:r>
            <a:r>
              <a:rPr lang="en-US" sz="1800" i="1" dirty="0">
                <a:solidFill>
                  <a:schemeClr val="accent3">
                    <a:lumMod val="75000"/>
                  </a:schemeClr>
                </a:solidFill>
              </a:rPr>
              <a:t>the Proficiency Gaps</a:t>
            </a:r>
            <a:r>
              <a:rPr lang="en-US" sz="1800" i="1" dirty="0" smtClean="0">
                <a:solidFill>
                  <a:schemeClr val="accent3">
                    <a:lumMod val="75000"/>
                  </a:schemeClr>
                </a:solidFill>
              </a:rPr>
              <a:t>)</a:t>
            </a:r>
            <a:endParaRPr lang="en-US" sz="1800" dirty="0" smtClean="0"/>
          </a:p>
          <a:p>
            <a:pPr>
              <a:spcBef>
                <a:spcPts val="0"/>
              </a:spcBef>
            </a:pPr>
            <a:r>
              <a:rPr lang="en-US" sz="2000" dirty="0" smtClean="0"/>
              <a:t>Three tiers of </a:t>
            </a:r>
            <a:r>
              <a:rPr lang="en-US" sz="2000" dirty="0"/>
              <a:t>targeted reading support for non-IEP struggling </a:t>
            </a:r>
            <a:r>
              <a:rPr lang="en-US" sz="2000" dirty="0" smtClean="0"/>
              <a:t>readers </a:t>
            </a:r>
            <a:r>
              <a:rPr lang="en-US" sz="1800" i="1" dirty="0">
                <a:solidFill>
                  <a:schemeClr val="accent3">
                    <a:lumMod val="75000"/>
                  </a:schemeClr>
                </a:solidFill>
              </a:rPr>
              <a:t>(</a:t>
            </a:r>
            <a:r>
              <a:rPr lang="en-US" sz="1800" b="1" i="1" dirty="0">
                <a:solidFill>
                  <a:schemeClr val="accent3">
                    <a:lumMod val="75000"/>
                  </a:schemeClr>
                </a:solidFill>
              </a:rPr>
              <a:t>Advancement </a:t>
            </a:r>
            <a:r>
              <a:rPr lang="en-US" sz="1800" b="1" i="1" dirty="0" smtClean="0">
                <a:solidFill>
                  <a:schemeClr val="accent3">
                    <a:lumMod val="75000"/>
                  </a:schemeClr>
                </a:solidFill>
              </a:rPr>
              <a:t>Initiative- </a:t>
            </a:r>
            <a:r>
              <a:rPr lang="en-US" sz="1800" i="1" dirty="0">
                <a:solidFill>
                  <a:schemeClr val="accent3">
                    <a:lumMod val="75000"/>
                  </a:schemeClr>
                </a:solidFill>
              </a:rPr>
              <a:t>Emphasizing Early Literacy Achievement; Closing the Proficiency Gaps)</a:t>
            </a:r>
          </a:p>
          <a:p>
            <a:pPr>
              <a:spcBef>
                <a:spcPts val="0"/>
              </a:spcBef>
            </a:pPr>
            <a:r>
              <a:rPr lang="en-US" sz="2000" dirty="0" smtClean="0"/>
              <a:t>Pierce </a:t>
            </a:r>
            <a:r>
              <a:rPr lang="en-US" sz="2000" dirty="0"/>
              <a:t>Middle School Academy- Extended Day Targeted Program </a:t>
            </a:r>
            <a:r>
              <a:rPr lang="en-US" sz="1800" i="1" dirty="0">
                <a:solidFill>
                  <a:schemeClr val="accent3">
                    <a:lumMod val="75000"/>
                  </a:schemeClr>
                </a:solidFill>
              </a:rPr>
              <a:t>(</a:t>
            </a:r>
            <a:r>
              <a:rPr lang="en-US" sz="1800" b="1" i="1" dirty="0">
                <a:solidFill>
                  <a:schemeClr val="accent3">
                    <a:lumMod val="75000"/>
                  </a:schemeClr>
                </a:solidFill>
              </a:rPr>
              <a:t>Advancement </a:t>
            </a:r>
            <a:r>
              <a:rPr lang="en-US" sz="1800" b="1" i="1" dirty="0" smtClean="0">
                <a:solidFill>
                  <a:schemeClr val="accent3">
                    <a:lumMod val="75000"/>
                  </a:schemeClr>
                </a:solidFill>
              </a:rPr>
              <a:t>Initiative- </a:t>
            </a:r>
            <a:r>
              <a:rPr lang="en-US" sz="1800" i="1" dirty="0">
                <a:solidFill>
                  <a:schemeClr val="accent3">
                    <a:lumMod val="75000"/>
                  </a:schemeClr>
                </a:solidFill>
              </a:rPr>
              <a:t>Closing the Proficiency Gaps)</a:t>
            </a:r>
          </a:p>
          <a:p>
            <a:pPr>
              <a:spcBef>
                <a:spcPts val="0"/>
              </a:spcBef>
            </a:pPr>
            <a:r>
              <a:rPr lang="en-US" sz="2000" dirty="0" smtClean="0"/>
              <a:t>MCAS </a:t>
            </a:r>
            <a:r>
              <a:rPr lang="en-US" sz="2000" dirty="0"/>
              <a:t>Support After School </a:t>
            </a:r>
            <a:endParaRPr lang="en-US" sz="2000" dirty="0" smtClean="0"/>
          </a:p>
          <a:p>
            <a:pPr>
              <a:spcBef>
                <a:spcPts val="0"/>
              </a:spcBef>
            </a:pPr>
            <a:r>
              <a:rPr lang="en-US" sz="2000" dirty="0" smtClean="0"/>
              <a:t>The Calculus Project </a:t>
            </a:r>
            <a:r>
              <a:rPr lang="en-US" sz="2000" i="1" dirty="0" smtClean="0">
                <a:solidFill>
                  <a:schemeClr val="accent3">
                    <a:lumMod val="75000"/>
                  </a:schemeClr>
                </a:solidFill>
              </a:rPr>
              <a:t>(</a:t>
            </a:r>
            <a:r>
              <a:rPr lang="en-US" sz="2000" b="1" i="1" dirty="0" smtClean="0">
                <a:solidFill>
                  <a:schemeClr val="accent3">
                    <a:lumMod val="75000"/>
                  </a:schemeClr>
                </a:solidFill>
              </a:rPr>
              <a:t>Advancement Initiative- </a:t>
            </a:r>
            <a:r>
              <a:rPr lang="en-US" sz="2000" i="1" dirty="0" smtClean="0">
                <a:solidFill>
                  <a:schemeClr val="accent3">
                    <a:lumMod val="75000"/>
                  </a:schemeClr>
                </a:solidFill>
              </a:rPr>
              <a:t>Closing the Proficiency Gaps)</a:t>
            </a:r>
            <a:endParaRPr lang="en-US" sz="2000" dirty="0" smtClean="0"/>
          </a:p>
          <a:p>
            <a:pPr marL="109728" indent="0">
              <a:spcBef>
                <a:spcPts val="0"/>
              </a:spcBef>
              <a:buNone/>
            </a:pPr>
            <a:r>
              <a:rPr lang="en-US" sz="2400" b="1" dirty="0" smtClean="0"/>
              <a:t>Moving Students Into </a:t>
            </a:r>
            <a:r>
              <a:rPr lang="en-US" sz="2400" b="1" dirty="0"/>
              <a:t>the Advanced </a:t>
            </a:r>
            <a:r>
              <a:rPr lang="en-US" sz="2400" b="1" dirty="0" smtClean="0"/>
              <a:t>Category:</a:t>
            </a:r>
            <a:endParaRPr lang="en-US" sz="2400" b="1" dirty="0"/>
          </a:p>
          <a:p>
            <a:pPr>
              <a:spcBef>
                <a:spcPts val="0"/>
              </a:spcBef>
            </a:pPr>
            <a:r>
              <a:rPr lang="en-US" sz="2000" dirty="0"/>
              <a:t>Advanced Opportunities for Students- ISSTEM: Pre-AP Math, Advanced Computing, &amp; Advanced Explorations </a:t>
            </a:r>
            <a:r>
              <a:rPr lang="en-US" sz="2000" dirty="0" smtClean="0"/>
              <a:t>in Science</a:t>
            </a:r>
          </a:p>
          <a:p>
            <a:pPr>
              <a:spcBef>
                <a:spcPts val="0"/>
              </a:spcBef>
            </a:pPr>
            <a:r>
              <a:rPr lang="en-US" sz="2000" dirty="0" smtClean="0"/>
              <a:t>Creating </a:t>
            </a:r>
            <a:r>
              <a:rPr lang="en-US" sz="2000" dirty="0"/>
              <a:t>a Presence for STEM:  </a:t>
            </a:r>
            <a:r>
              <a:rPr lang="en-US" sz="2000" dirty="0" smtClean="0"/>
              <a:t>Robotics </a:t>
            </a:r>
            <a:r>
              <a:rPr lang="en-US" sz="1800" i="1" dirty="0" smtClean="0">
                <a:solidFill>
                  <a:schemeClr val="bg2">
                    <a:lumMod val="50000"/>
                  </a:schemeClr>
                </a:solidFill>
              </a:rPr>
              <a:t>(MFE- $7400</a:t>
            </a:r>
            <a:r>
              <a:rPr lang="en-US" sz="1800" dirty="0" smtClean="0">
                <a:solidFill>
                  <a:schemeClr val="bg2">
                    <a:lumMod val="50000"/>
                  </a:schemeClr>
                </a:solidFill>
              </a:rPr>
              <a:t>); </a:t>
            </a:r>
            <a:r>
              <a:rPr lang="en-US" sz="2000" dirty="0" smtClean="0"/>
              <a:t>Into the Field!  Research Experiences for Students</a:t>
            </a:r>
            <a:r>
              <a:rPr lang="en-US" sz="2400" dirty="0" smtClean="0"/>
              <a:t> </a:t>
            </a:r>
            <a:r>
              <a:rPr lang="en-US" sz="1800" i="1" dirty="0">
                <a:solidFill>
                  <a:schemeClr val="bg2">
                    <a:lumMod val="50000"/>
                  </a:schemeClr>
                </a:solidFill>
              </a:rPr>
              <a:t>(Blue Hills Bank Grant </a:t>
            </a:r>
            <a:r>
              <a:rPr lang="en-US" sz="1800" i="1" dirty="0" smtClean="0">
                <a:solidFill>
                  <a:schemeClr val="bg2">
                    <a:lumMod val="50000"/>
                  </a:schemeClr>
                </a:solidFill>
              </a:rPr>
              <a:t>award- $9,400)</a:t>
            </a:r>
            <a:endParaRPr lang="en-US" sz="1800" i="1" dirty="0">
              <a:solidFill>
                <a:schemeClr val="bg2">
                  <a:lumMod val="50000"/>
                </a:schemeClr>
              </a:solidFill>
            </a:endParaRPr>
          </a:p>
          <a:p>
            <a:endParaRPr lang="en-US" sz="2400"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18</a:t>
            </a:fld>
            <a:endParaRPr lang="en-US" dirty="0"/>
          </a:p>
        </p:txBody>
      </p:sp>
    </p:spTree>
    <p:extLst>
      <p:ext uri="{BB962C8B-B14F-4D97-AF65-F5344CB8AC3E}">
        <p14:creationId xmlns="" xmlns:p14="http://schemas.microsoft.com/office/powerpoint/2010/main" val="273221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5029200"/>
          </a:xfrm>
        </p:spPr>
        <p:txBody>
          <a:bodyPr>
            <a:normAutofit/>
          </a:bodyPr>
          <a:lstStyle/>
          <a:p>
            <a:pPr algn="ctr"/>
            <a:r>
              <a:rPr lang="en-US" b="1" dirty="0"/>
              <a:t>Milton Public Schools</a:t>
            </a:r>
            <a:br>
              <a:rPr lang="en-US" b="1" dirty="0"/>
            </a:br>
            <a:r>
              <a:rPr lang="en-US" b="1" i="1" dirty="0" smtClean="0"/>
              <a:t>Milton High School</a:t>
            </a:r>
            <a:r>
              <a:rPr lang="en-US" b="1" dirty="0"/>
              <a:t/>
            </a:r>
            <a:br>
              <a:rPr lang="en-US" b="1" dirty="0"/>
            </a:br>
            <a:r>
              <a:rPr lang="en-US" b="1" dirty="0"/>
              <a:t>Data Observations, Focus Areas, and Initiatives</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19</a:t>
            </a:fld>
            <a:endParaRPr lang="en-US" dirty="0"/>
          </a:p>
        </p:txBody>
      </p:sp>
    </p:spTree>
    <p:extLst>
      <p:ext uri="{BB962C8B-B14F-4D97-AF65-F5344CB8AC3E}">
        <p14:creationId xmlns="" xmlns:p14="http://schemas.microsoft.com/office/powerpoint/2010/main" val="3293098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Agenda</a:t>
            </a:r>
            <a:endParaRPr lang="en-US" dirty="0"/>
          </a:p>
        </p:txBody>
      </p:sp>
      <p:sp>
        <p:nvSpPr>
          <p:cNvPr id="3" name="Content Placeholder 2"/>
          <p:cNvSpPr>
            <a:spLocks noGrp="1"/>
          </p:cNvSpPr>
          <p:nvPr>
            <p:ph idx="1"/>
          </p:nvPr>
        </p:nvSpPr>
        <p:spPr>
          <a:xfrm>
            <a:off x="228600" y="1524000"/>
            <a:ext cx="8763000" cy="4648200"/>
          </a:xfrm>
        </p:spPr>
        <p:txBody>
          <a:bodyPr>
            <a:noAutofit/>
          </a:bodyPr>
          <a:lstStyle/>
          <a:p>
            <a:r>
              <a:rPr lang="en-US" sz="2000" dirty="0" smtClean="0"/>
              <a:t>How do we look at data?</a:t>
            </a:r>
          </a:p>
          <a:p>
            <a:r>
              <a:rPr lang="en-US" sz="2000" dirty="0" smtClean="0"/>
              <a:t>Elementary Level</a:t>
            </a:r>
          </a:p>
          <a:p>
            <a:pPr lvl="1"/>
            <a:r>
              <a:rPr lang="en-US" sz="2000" dirty="0" smtClean="0"/>
              <a:t>What do we “see” in the data?</a:t>
            </a:r>
          </a:p>
          <a:p>
            <a:pPr lvl="1"/>
            <a:r>
              <a:rPr lang="en-US" sz="2000" dirty="0" smtClean="0"/>
              <a:t>How do the data translate into focus areas?</a:t>
            </a:r>
          </a:p>
          <a:p>
            <a:pPr lvl="1"/>
            <a:r>
              <a:rPr lang="en-US" sz="2000" dirty="0" smtClean="0"/>
              <a:t>How are we currently addressing these focus areas?</a:t>
            </a:r>
          </a:p>
          <a:p>
            <a:r>
              <a:rPr lang="en-US" sz="2000" dirty="0" smtClean="0"/>
              <a:t>Pierce Middle School</a:t>
            </a:r>
          </a:p>
          <a:p>
            <a:pPr lvl="1"/>
            <a:r>
              <a:rPr lang="en-US" sz="2000" dirty="0"/>
              <a:t>What do we “see” in the data</a:t>
            </a:r>
            <a:r>
              <a:rPr lang="en-US" sz="2000" dirty="0" smtClean="0"/>
              <a:t>?</a:t>
            </a:r>
          </a:p>
          <a:p>
            <a:pPr lvl="1"/>
            <a:r>
              <a:rPr lang="en-US" sz="2000" dirty="0" smtClean="0"/>
              <a:t>How </a:t>
            </a:r>
            <a:r>
              <a:rPr lang="en-US" sz="2000" dirty="0"/>
              <a:t>do the data translate into focus areas?</a:t>
            </a:r>
          </a:p>
          <a:p>
            <a:pPr lvl="1"/>
            <a:r>
              <a:rPr lang="en-US" sz="2000" dirty="0"/>
              <a:t>How are we currently addressing these focus areas</a:t>
            </a:r>
            <a:r>
              <a:rPr lang="en-US" sz="2000" dirty="0" smtClean="0"/>
              <a:t>?</a:t>
            </a:r>
          </a:p>
          <a:p>
            <a:r>
              <a:rPr lang="en-US" sz="2000" dirty="0" smtClean="0"/>
              <a:t>Milton High School</a:t>
            </a:r>
          </a:p>
          <a:p>
            <a:pPr lvl="1"/>
            <a:r>
              <a:rPr lang="en-US" sz="2000" dirty="0"/>
              <a:t>What do we “see” in the data</a:t>
            </a:r>
            <a:r>
              <a:rPr lang="en-US" sz="2000" dirty="0" smtClean="0"/>
              <a:t>?</a:t>
            </a:r>
          </a:p>
          <a:p>
            <a:pPr lvl="1"/>
            <a:r>
              <a:rPr lang="en-US" sz="2000" dirty="0" smtClean="0"/>
              <a:t>How </a:t>
            </a:r>
            <a:r>
              <a:rPr lang="en-US" sz="2000" dirty="0"/>
              <a:t>do the data translate into focus areas?</a:t>
            </a:r>
          </a:p>
          <a:p>
            <a:pPr lvl="1"/>
            <a:r>
              <a:rPr lang="en-US" sz="2000" dirty="0"/>
              <a:t>How are we currently addressing these focus areas</a:t>
            </a:r>
            <a:r>
              <a:rPr lang="en-US" sz="2000" dirty="0" smtClean="0"/>
              <a:t>?</a:t>
            </a:r>
          </a:p>
          <a:p>
            <a:r>
              <a:rPr lang="en-US" sz="2000" dirty="0" smtClean="0"/>
              <a:t>Advancement Initiatives 2.0 Update</a:t>
            </a:r>
          </a:p>
          <a:p>
            <a:endParaRPr lang="en-US" sz="2000" dirty="0" smtClean="0"/>
          </a:p>
          <a:p>
            <a:endParaRPr lang="en-US" sz="2000"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a:t>
            </a:fld>
            <a:endParaRPr lang="en-US" dirty="0"/>
          </a:p>
        </p:txBody>
      </p:sp>
    </p:spTree>
    <p:extLst>
      <p:ext uri="{BB962C8B-B14F-4D97-AF65-F5344CB8AC3E}">
        <p14:creationId xmlns="" xmlns:p14="http://schemas.microsoft.com/office/powerpoint/2010/main" val="423901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Milton High School</a:t>
            </a:r>
            <a:br>
              <a:rPr lang="en-US" dirty="0" smtClean="0"/>
            </a:br>
            <a:r>
              <a:rPr lang="en-US" b="1" dirty="0" smtClean="0"/>
              <a:t>Aggregate</a:t>
            </a:r>
            <a:r>
              <a:rPr lang="en-US" dirty="0" smtClean="0"/>
              <a:t> Data Observations</a:t>
            </a:r>
            <a:endParaRPr lang="en-US" dirty="0"/>
          </a:p>
        </p:txBody>
      </p:sp>
      <p:sp>
        <p:nvSpPr>
          <p:cNvPr id="3" name="Content Placeholder 2"/>
          <p:cNvSpPr>
            <a:spLocks noGrp="1"/>
          </p:cNvSpPr>
          <p:nvPr>
            <p:ph idx="1"/>
          </p:nvPr>
        </p:nvSpPr>
        <p:spPr>
          <a:xfrm>
            <a:off x="228600" y="1905000"/>
            <a:ext cx="8686800" cy="4821936"/>
          </a:xfrm>
        </p:spPr>
        <p:txBody>
          <a:bodyPr>
            <a:normAutofit fontScale="85000" lnSpcReduction="20000"/>
          </a:bodyPr>
          <a:lstStyle/>
          <a:p>
            <a:r>
              <a:rPr lang="en-US" dirty="0" smtClean="0"/>
              <a:t>Cohort data reveals an increase in the number of students scoring Advanced/Proficient by at least 10% from grades 8 to 10 in ELA and Math, while percentages nearly double for Science. </a:t>
            </a:r>
          </a:p>
          <a:p>
            <a:r>
              <a:rPr lang="en-US" dirty="0" smtClean="0"/>
              <a:t>Students scoring Advanced/Proficient on the Grade 10 ELA exam remains high at 96%</a:t>
            </a:r>
          </a:p>
          <a:p>
            <a:r>
              <a:rPr lang="en-US" dirty="0"/>
              <a:t>Students scoring Advanced in ELA dropped to 56% from 58% in 2013, but still 15% higher than two years ago. </a:t>
            </a:r>
            <a:endParaRPr lang="en-US" dirty="0" smtClean="0"/>
          </a:p>
          <a:p>
            <a:r>
              <a:rPr lang="en-US" dirty="0" smtClean="0"/>
              <a:t>Students scoring Advanced/Proficient on the Grade 10 Math exam remains high at 93%</a:t>
            </a:r>
          </a:p>
          <a:p>
            <a:r>
              <a:rPr lang="en-US" dirty="0" smtClean="0"/>
              <a:t>There were no failures on the Grade 10 Math MCAS exam in 2014! </a:t>
            </a:r>
          </a:p>
          <a:p>
            <a:r>
              <a:rPr lang="en-US" dirty="0" smtClean="0"/>
              <a:t>The number of students scoring Advanced/Proficient on their high school STE MCAS exam increased from 85% to 94% for the 2014 PPI calculations. </a:t>
            </a:r>
          </a:p>
          <a:p>
            <a:r>
              <a:rPr lang="en-US" dirty="0"/>
              <a:t>Students scoring advanced/proficient on the Grade 9 Biology MCAS Spring 2014 decreased from 94% to 89% </a:t>
            </a:r>
            <a:endParaRPr lang="en-US" dirty="0" smtClean="0"/>
          </a:p>
          <a:p>
            <a:r>
              <a:rPr lang="en-US" dirty="0" smtClean="0"/>
              <a:t>Median Student Growth Percentiles (SGP) remain in the upper end of the typical range (40-60) for </a:t>
            </a:r>
            <a:r>
              <a:rPr lang="en-US" i="1" dirty="0" smtClean="0"/>
              <a:t>ELA</a:t>
            </a:r>
            <a:r>
              <a:rPr lang="en-US" dirty="0" smtClean="0"/>
              <a:t> and </a:t>
            </a:r>
            <a:r>
              <a:rPr lang="en-US" i="1" dirty="0" smtClean="0"/>
              <a:t>Math.</a:t>
            </a:r>
            <a:endParaRPr lang="en-US" dirty="0" smtClean="0"/>
          </a:p>
          <a:p>
            <a:endParaRPr lang="en-US" dirty="0" smtClean="0"/>
          </a:p>
          <a:p>
            <a:pPr marL="114300" indent="0">
              <a:buNone/>
            </a:pP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20</a:t>
            </a:fld>
            <a:endParaRPr lang="en-US" dirty="0"/>
          </a:p>
        </p:txBody>
      </p:sp>
    </p:spTree>
    <p:extLst>
      <p:ext uri="{BB962C8B-B14F-4D97-AF65-F5344CB8AC3E}">
        <p14:creationId xmlns="" xmlns:p14="http://schemas.microsoft.com/office/powerpoint/2010/main" val="2015405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fontScale="90000"/>
          </a:bodyPr>
          <a:lstStyle/>
          <a:p>
            <a:r>
              <a:rPr lang="en-US" dirty="0" smtClean="0"/>
              <a:t>Milton </a:t>
            </a:r>
            <a:r>
              <a:rPr lang="en-US" dirty="0"/>
              <a:t>High School</a:t>
            </a:r>
            <a:r>
              <a:rPr lang="en-US" dirty="0" smtClean="0"/>
              <a:t/>
            </a:r>
            <a:br>
              <a:rPr lang="en-US" dirty="0" smtClean="0"/>
            </a:br>
            <a:r>
              <a:rPr lang="en-US" b="1" dirty="0" smtClean="0"/>
              <a:t>Subgroup</a:t>
            </a:r>
            <a:r>
              <a:rPr lang="en-US" dirty="0" smtClean="0"/>
              <a:t> Data Observations</a:t>
            </a:r>
            <a:endParaRPr lang="en-US" dirty="0"/>
          </a:p>
        </p:txBody>
      </p:sp>
      <p:sp>
        <p:nvSpPr>
          <p:cNvPr id="3" name="Content Placeholder 2"/>
          <p:cNvSpPr>
            <a:spLocks noGrp="1"/>
          </p:cNvSpPr>
          <p:nvPr>
            <p:ph idx="1"/>
          </p:nvPr>
        </p:nvSpPr>
        <p:spPr>
          <a:xfrm>
            <a:off x="152400" y="1828800"/>
            <a:ext cx="8839200" cy="4745736"/>
          </a:xfrm>
        </p:spPr>
        <p:txBody>
          <a:bodyPr>
            <a:normAutofit fontScale="92500" lnSpcReduction="20000"/>
          </a:bodyPr>
          <a:lstStyle/>
          <a:p>
            <a:r>
              <a:rPr lang="en-US" dirty="0"/>
              <a:t>There exists an achievement gap in </a:t>
            </a:r>
            <a:r>
              <a:rPr lang="en-US" i="1" dirty="0"/>
              <a:t>English Language Arts, Math, </a:t>
            </a:r>
            <a:r>
              <a:rPr lang="en-US" dirty="0"/>
              <a:t>and</a:t>
            </a:r>
            <a:r>
              <a:rPr lang="en-US" i="1" dirty="0"/>
              <a:t> Science &amp; Technology/Engineering </a:t>
            </a:r>
            <a:r>
              <a:rPr lang="en-US" dirty="0"/>
              <a:t>for all subgroups when compared to their counterparts.</a:t>
            </a:r>
          </a:p>
          <a:p>
            <a:r>
              <a:rPr lang="en-US" dirty="0" smtClean="0"/>
              <a:t>The difference in CPI values for the Low Income, High Needs, and African American/Black subgroups compared to their counterparts is around 3 points in ELA</a:t>
            </a:r>
          </a:p>
          <a:p>
            <a:r>
              <a:rPr lang="en-US" dirty="0" smtClean="0"/>
              <a:t>The biggest achievement gap in ELA exists for the Special Ed subgroup, with a difference in CPI points of 7. </a:t>
            </a:r>
          </a:p>
          <a:p>
            <a:r>
              <a:rPr lang="en-US" dirty="0" smtClean="0"/>
              <a:t>The achievement gaps in math are slightly higher than those in ELA, with the CPI difference for the Low Income subgroup being 3.5 points, and five points for the groups of Special Ed, High Needs, and African American/Black. </a:t>
            </a:r>
          </a:p>
          <a:p>
            <a:r>
              <a:rPr lang="en-US" dirty="0" smtClean="0"/>
              <a:t>The achievement gaps in STE are the lowest among all three subject areas, with all CPI differences hovering between 2 and 4 points. </a:t>
            </a:r>
          </a:p>
          <a:p>
            <a:pPr marL="114300" indent="0">
              <a:buNone/>
            </a:pP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21</a:t>
            </a:fld>
            <a:endParaRPr lang="en-US" dirty="0"/>
          </a:p>
        </p:txBody>
      </p:sp>
    </p:spTree>
    <p:extLst>
      <p:ext uri="{BB962C8B-B14F-4D97-AF65-F5344CB8AC3E}">
        <p14:creationId xmlns="" xmlns:p14="http://schemas.microsoft.com/office/powerpoint/2010/main" val="6310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fontScale="90000"/>
          </a:bodyPr>
          <a:lstStyle/>
          <a:p>
            <a:r>
              <a:rPr lang="en-US" dirty="0"/>
              <a:t>Milton High </a:t>
            </a:r>
            <a:r>
              <a:rPr lang="en-US" dirty="0" smtClean="0"/>
              <a:t>School Data Highlights</a:t>
            </a:r>
            <a:endParaRPr lang="en-US" dirty="0"/>
          </a:p>
        </p:txBody>
      </p:sp>
      <p:sp>
        <p:nvSpPr>
          <p:cNvPr id="3" name="Content Placeholder 2"/>
          <p:cNvSpPr>
            <a:spLocks noGrp="1"/>
          </p:cNvSpPr>
          <p:nvPr>
            <p:ph idx="1"/>
          </p:nvPr>
        </p:nvSpPr>
        <p:spPr>
          <a:xfrm>
            <a:off x="152400" y="1524000"/>
            <a:ext cx="8991600" cy="4648200"/>
          </a:xfrm>
        </p:spPr>
        <p:txBody>
          <a:bodyPr>
            <a:noAutofit/>
          </a:bodyPr>
          <a:lstStyle/>
          <a:p>
            <a:r>
              <a:rPr lang="en-US" sz="2000" dirty="0" smtClean="0"/>
              <a:t>Milton High School’s overall performance as compared to schools of similar type rose from 72 in 2013 to 79 in 2014</a:t>
            </a:r>
          </a:p>
          <a:p>
            <a:r>
              <a:rPr lang="en-US" sz="2000" dirty="0" smtClean="0"/>
              <a:t>The African American/Black subgroup earned extra credit points for reducing the number of students in Warning/Failing by at least 10% in ELA, Math, and Science. </a:t>
            </a:r>
          </a:p>
          <a:p>
            <a:r>
              <a:rPr lang="en-US" sz="2000" dirty="0" smtClean="0"/>
              <a:t>The low income subgroup scored 100 PPI points for narrowing proficiency gaps in ELA and Math (data unavailable for Science) </a:t>
            </a:r>
          </a:p>
          <a:p>
            <a:r>
              <a:rPr lang="en-US" sz="2000" dirty="0" smtClean="0"/>
              <a:t>The cumulative PPI value for the High Needs subgroup rose from 80 in 2013 to 84 in 2014</a:t>
            </a:r>
          </a:p>
          <a:p>
            <a:r>
              <a:rPr lang="en-US" sz="2000" dirty="0" smtClean="0"/>
              <a:t>The high needs and African American/Black subgroups all earned 100 PPI points for narrowing proficiency gaps in ELA, Math, and Science</a:t>
            </a:r>
          </a:p>
          <a:p>
            <a:r>
              <a:rPr lang="en-US" sz="2000" dirty="0" smtClean="0"/>
              <a:t>There were no failures on the Grade 10 Math MCAS exam.</a:t>
            </a:r>
          </a:p>
          <a:p>
            <a:pPr marL="114300" indent="0">
              <a:buNone/>
            </a:pPr>
            <a:endParaRPr lang="en-US" dirty="0" smtClean="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22</a:t>
            </a:fld>
            <a:endParaRPr lang="en-US" dirty="0"/>
          </a:p>
        </p:txBody>
      </p:sp>
    </p:spTree>
    <p:extLst>
      <p:ext uri="{BB962C8B-B14F-4D97-AF65-F5344CB8AC3E}">
        <p14:creationId xmlns="" xmlns:p14="http://schemas.microsoft.com/office/powerpoint/2010/main" val="253805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a:t>Milton High School</a:t>
            </a:r>
            <a:r>
              <a:rPr lang="en-US" dirty="0" smtClean="0"/>
              <a:t/>
            </a:r>
            <a:br>
              <a:rPr lang="en-US" dirty="0" smtClean="0"/>
            </a:br>
            <a:r>
              <a:rPr lang="en-US" dirty="0" smtClean="0"/>
              <a:t>Focus Areas Rooted in the Data</a:t>
            </a:r>
            <a:endParaRPr lang="en-US" dirty="0"/>
          </a:p>
        </p:txBody>
      </p:sp>
      <p:sp>
        <p:nvSpPr>
          <p:cNvPr id="3" name="Content Placeholder 2"/>
          <p:cNvSpPr>
            <a:spLocks noGrp="1"/>
          </p:cNvSpPr>
          <p:nvPr>
            <p:ph idx="1"/>
          </p:nvPr>
        </p:nvSpPr>
        <p:spPr>
          <a:xfrm>
            <a:off x="457200" y="1981200"/>
            <a:ext cx="8229600" cy="4593336"/>
          </a:xfrm>
        </p:spPr>
        <p:txBody>
          <a:bodyPr>
            <a:normAutofit/>
          </a:bodyPr>
          <a:lstStyle/>
          <a:p>
            <a:pPr>
              <a:spcBef>
                <a:spcPts val="0"/>
              </a:spcBef>
            </a:pPr>
            <a:r>
              <a:rPr lang="en-US" dirty="0" smtClean="0"/>
              <a:t>Review and revise science curriculum and instruction </a:t>
            </a:r>
            <a:r>
              <a:rPr lang="en-US" sz="1800" i="1" dirty="0" smtClean="0">
                <a:solidFill>
                  <a:schemeClr val="accent3">
                    <a:lumMod val="75000"/>
                  </a:schemeClr>
                </a:solidFill>
              </a:rPr>
              <a:t>(</a:t>
            </a:r>
            <a:r>
              <a:rPr lang="en-US" sz="1800" b="1" i="1" dirty="0" smtClean="0">
                <a:solidFill>
                  <a:schemeClr val="accent3">
                    <a:lumMod val="75000"/>
                  </a:schemeClr>
                </a:solidFill>
              </a:rPr>
              <a:t>Advancement </a:t>
            </a:r>
            <a:r>
              <a:rPr lang="en-US" sz="1800" b="1" i="1" dirty="0">
                <a:solidFill>
                  <a:schemeClr val="accent3">
                    <a:lumMod val="75000"/>
                  </a:schemeClr>
                </a:solidFill>
              </a:rPr>
              <a:t>Initiatives- </a:t>
            </a:r>
            <a:r>
              <a:rPr lang="en-US" sz="1800" i="1" dirty="0">
                <a:solidFill>
                  <a:schemeClr val="accent3">
                    <a:lumMod val="75000"/>
                  </a:schemeClr>
                </a:solidFill>
              </a:rPr>
              <a:t>Advancing Science and STEM</a:t>
            </a:r>
            <a:r>
              <a:rPr lang="en-US" sz="1800" i="1" dirty="0" smtClean="0">
                <a:solidFill>
                  <a:schemeClr val="accent3">
                    <a:lumMod val="75000"/>
                  </a:schemeClr>
                </a:solidFill>
              </a:rPr>
              <a:t>)</a:t>
            </a:r>
            <a:endParaRPr lang="en-US" sz="1800" dirty="0" smtClean="0"/>
          </a:p>
          <a:p>
            <a:pPr>
              <a:spcBef>
                <a:spcPts val="0"/>
              </a:spcBef>
            </a:pPr>
            <a:r>
              <a:rPr lang="en-US" dirty="0" smtClean="0"/>
              <a:t>Enhance support for students identified as being at-risk of testing below peers </a:t>
            </a:r>
            <a:r>
              <a:rPr lang="en-US" sz="1800" i="1" dirty="0">
                <a:solidFill>
                  <a:schemeClr val="accent3">
                    <a:lumMod val="75000"/>
                  </a:schemeClr>
                </a:solidFill>
              </a:rPr>
              <a:t>(</a:t>
            </a:r>
            <a:r>
              <a:rPr lang="en-US" sz="1800" b="1" i="1" dirty="0">
                <a:solidFill>
                  <a:schemeClr val="accent3">
                    <a:lumMod val="75000"/>
                  </a:schemeClr>
                </a:solidFill>
              </a:rPr>
              <a:t>Advancement Initiatives- </a:t>
            </a:r>
            <a:r>
              <a:rPr lang="en-US" sz="1800" i="1" dirty="0">
                <a:solidFill>
                  <a:schemeClr val="accent3">
                    <a:lumMod val="75000"/>
                  </a:schemeClr>
                </a:solidFill>
              </a:rPr>
              <a:t>Closing the Proficiency Gaps</a:t>
            </a:r>
            <a:r>
              <a:rPr lang="en-US" sz="1800" i="1" dirty="0" smtClean="0">
                <a:solidFill>
                  <a:schemeClr val="accent3">
                    <a:lumMod val="75000"/>
                  </a:schemeClr>
                </a:solidFill>
              </a:rPr>
              <a:t>)</a:t>
            </a:r>
            <a:endParaRPr lang="en-US" sz="1800" dirty="0" smtClean="0"/>
          </a:p>
          <a:p>
            <a:pPr>
              <a:spcBef>
                <a:spcPts val="0"/>
              </a:spcBef>
            </a:pPr>
            <a:r>
              <a:rPr lang="en-US" dirty="0" smtClean="0"/>
              <a:t>Move students in all subgroups from Needs Improvement to Proficient and from Proficient to Advanced </a:t>
            </a:r>
            <a:r>
              <a:rPr lang="en-US" sz="1800" i="1" dirty="0">
                <a:solidFill>
                  <a:schemeClr val="accent3">
                    <a:lumMod val="75000"/>
                  </a:schemeClr>
                </a:solidFill>
              </a:rPr>
              <a:t>(</a:t>
            </a:r>
            <a:r>
              <a:rPr lang="en-US" sz="1800" b="1" i="1" dirty="0">
                <a:solidFill>
                  <a:schemeClr val="accent3">
                    <a:lumMod val="75000"/>
                  </a:schemeClr>
                </a:solidFill>
              </a:rPr>
              <a:t>Advancement Initiatives- </a:t>
            </a:r>
            <a:r>
              <a:rPr lang="en-US" sz="1800" i="1" dirty="0">
                <a:solidFill>
                  <a:schemeClr val="accent3">
                    <a:lumMod val="75000"/>
                  </a:schemeClr>
                </a:solidFill>
              </a:rPr>
              <a:t>Closing the Proficiency Gaps)</a:t>
            </a:r>
            <a:endParaRPr lang="en-US" sz="1800" dirty="0"/>
          </a:p>
          <a:p>
            <a:pPr>
              <a:spcBef>
                <a:spcPts val="0"/>
              </a:spcBef>
            </a:pPr>
            <a:endParaRPr lang="en-US" dirty="0" smtClean="0"/>
          </a:p>
          <a:p>
            <a:pPr>
              <a:spcBef>
                <a:spcPts val="0"/>
              </a:spcBef>
            </a:pPr>
            <a:endParaRPr lang="en-US" dirty="0" smtClean="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23</a:t>
            </a:fld>
            <a:endParaRPr lang="en-US" dirty="0"/>
          </a:p>
        </p:txBody>
      </p:sp>
    </p:spTree>
    <p:extLst>
      <p:ext uri="{BB962C8B-B14F-4D97-AF65-F5344CB8AC3E}">
        <p14:creationId xmlns="" xmlns:p14="http://schemas.microsoft.com/office/powerpoint/2010/main" val="29096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normAutofit/>
          </a:bodyPr>
          <a:lstStyle/>
          <a:p>
            <a:r>
              <a:rPr lang="en-US" dirty="0"/>
              <a:t>Milton High </a:t>
            </a:r>
            <a:r>
              <a:rPr lang="en-US" dirty="0" smtClean="0"/>
              <a:t>School</a:t>
            </a:r>
            <a:r>
              <a:rPr lang="en-US" dirty="0"/>
              <a:t> </a:t>
            </a:r>
            <a:r>
              <a:rPr lang="en-US" dirty="0" smtClean="0"/>
              <a:t>Initiatives</a:t>
            </a:r>
            <a:endParaRPr lang="en-US" dirty="0"/>
          </a:p>
        </p:txBody>
      </p:sp>
      <p:sp>
        <p:nvSpPr>
          <p:cNvPr id="3" name="Content Placeholder 2"/>
          <p:cNvSpPr>
            <a:spLocks noGrp="1"/>
          </p:cNvSpPr>
          <p:nvPr>
            <p:ph idx="1"/>
          </p:nvPr>
        </p:nvSpPr>
        <p:spPr>
          <a:xfrm>
            <a:off x="152400" y="1828800"/>
            <a:ext cx="8839200" cy="4745736"/>
          </a:xfrm>
        </p:spPr>
        <p:txBody>
          <a:bodyPr>
            <a:normAutofit fontScale="77500" lnSpcReduction="20000"/>
          </a:bodyPr>
          <a:lstStyle/>
          <a:p>
            <a:pPr marL="0" indent="0">
              <a:buNone/>
            </a:pPr>
            <a:r>
              <a:rPr lang="en-US" sz="2600" b="1" dirty="0" smtClean="0"/>
              <a:t>Review and Revise Science Curriculum </a:t>
            </a:r>
            <a:r>
              <a:rPr lang="en-US" sz="2600" b="1" dirty="0"/>
              <a:t>&amp;</a:t>
            </a:r>
            <a:r>
              <a:rPr lang="en-US" sz="2600" b="1" dirty="0" smtClean="0"/>
              <a:t> Instruction:</a:t>
            </a:r>
          </a:p>
          <a:p>
            <a:pPr marL="342900" indent="-233363"/>
            <a:r>
              <a:rPr lang="en-US" sz="2600" dirty="0" smtClean="0"/>
              <a:t>Professional Development focused on student centered learning and Next Generation Science Standards </a:t>
            </a:r>
            <a:r>
              <a:rPr lang="en-US" sz="1900" i="1" dirty="0">
                <a:solidFill>
                  <a:schemeClr val="accent3">
                    <a:lumMod val="75000"/>
                  </a:schemeClr>
                </a:solidFill>
              </a:rPr>
              <a:t>(</a:t>
            </a:r>
            <a:r>
              <a:rPr lang="en-US" sz="1900" b="1" i="1" dirty="0">
                <a:solidFill>
                  <a:schemeClr val="accent3">
                    <a:lumMod val="75000"/>
                  </a:schemeClr>
                </a:solidFill>
              </a:rPr>
              <a:t>Advancement Initiatives- </a:t>
            </a:r>
            <a:r>
              <a:rPr lang="en-US" sz="1900" i="1" dirty="0">
                <a:solidFill>
                  <a:schemeClr val="accent3">
                    <a:lumMod val="75000"/>
                  </a:schemeClr>
                </a:solidFill>
              </a:rPr>
              <a:t>Advancing Science and STEM</a:t>
            </a:r>
            <a:r>
              <a:rPr lang="en-US" sz="1900" i="1" dirty="0" smtClean="0">
                <a:solidFill>
                  <a:schemeClr val="accent3">
                    <a:lumMod val="75000"/>
                  </a:schemeClr>
                </a:solidFill>
              </a:rPr>
              <a:t>)</a:t>
            </a:r>
            <a:endParaRPr lang="en-US" sz="1900" dirty="0" smtClean="0"/>
          </a:p>
          <a:p>
            <a:pPr marL="342900" indent="-233363"/>
            <a:r>
              <a:rPr lang="en-US" sz="2600" dirty="0" smtClean="0"/>
              <a:t>Full time Science Coordinator </a:t>
            </a:r>
            <a:r>
              <a:rPr lang="en-US" sz="1900" i="1" dirty="0">
                <a:solidFill>
                  <a:schemeClr val="accent3">
                    <a:lumMod val="75000"/>
                  </a:schemeClr>
                </a:solidFill>
              </a:rPr>
              <a:t>(</a:t>
            </a:r>
            <a:r>
              <a:rPr lang="en-US" sz="1900" b="1" i="1" dirty="0">
                <a:solidFill>
                  <a:schemeClr val="accent3">
                    <a:lumMod val="75000"/>
                  </a:schemeClr>
                </a:solidFill>
              </a:rPr>
              <a:t>Advancement Initiatives- </a:t>
            </a:r>
            <a:r>
              <a:rPr lang="en-US" sz="1900" i="1" dirty="0">
                <a:solidFill>
                  <a:schemeClr val="accent3">
                    <a:lumMod val="75000"/>
                  </a:schemeClr>
                </a:solidFill>
              </a:rPr>
              <a:t>Advancing Science and STEM</a:t>
            </a:r>
            <a:r>
              <a:rPr lang="en-US" sz="1900" i="1" dirty="0" smtClean="0">
                <a:solidFill>
                  <a:schemeClr val="accent3">
                    <a:lumMod val="75000"/>
                  </a:schemeClr>
                </a:solidFill>
              </a:rPr>
              <a:t>)</a:t>
            </a:r>
          </a:p>
          <a:p>
            <a:pPr>
              <a:spcBef>
                <a:spcPts val="0"/>
              </a:spcBef>
            </a:pPr>
            <a:r>
              <a:rPr lang="en-US" dirty="0"/>
              <a:t>Re-implementing MCAS prep classes during the school day</a:t>
            </a:r>
          </a:p>
          <a:p>
            <a:pPr>
              <a:spcBef>
                <a:spcPts val="0"/>
              </a:spcBef>
            </a:pPr>
            <a:r>
              <a:rPr lang="en-US" dirty="0"/>
              <a:t>Increase number of co-taught Biology classes from one to two</a:t>
            </a:r>
          </a:p>
          <a:p>
            <a:pPr marL="342900" indent="-233363"/>
            <a:endParaRPr lang="en-US" sz="1900" dirty="0"/>
          </a:p>
          <a:p>
            <a:pPr marL="0" indent="0">
              <a:buNone/>
            </a:pPr>
            <a:r>
              <a:rPr lang="en-US" sz="2600" b="1" dirty="0" smtClean="0"/>
              <a:t>Enhance Support for Identified At-Risk Students:</a:t>
            </a:r>
          </a:p>
          <a:p>
            <a:r>
              <a:rPr lang="en-US" sz="2600" dirty="0" smtClean="0"/>
              <a:t>Individualized reading assessments for at-risk students</a:t>
            </a:r>
          </a:p>
          <a:p>
            <a:r>
              <a:rPr lang="en-US" sz="2600" dirty="0" smtClean="0"/>
              <a:t>Common unit assessments in </a:t>
            </a:r>
            <a:r>
              <a:rPr lang="en-US" sz="2600" i="1" dirty="0" smtClean="0"/>
              <a:t>Math</a:t>
            </a:r>
            <a:r>
              <a:rPr lang="en-US" sz="2600" dirty="0" smtClean="0"/>
              <a:t>, </a:t>
            </a:r>
            <a:r>
              <a:rPr lang="en-US" sz="2600" i="1" dirty="0" smtClean="0"/>
              <a:t>ELA</a:t>
            </a:r>
            <a:r>
              <a:rPr lang="en-US" sz="2600" dirty="0" smtClean="0"/>
              <a:t>, and </a:t>
            </a:r>
            <a:r>
              <a:rPr lang="en-US" sz="2600" i="1" dirty="0"/>
              <a:t>S</a:t>
            </a:r>
            <a:r>
              <a:rPr lang="en-US" sz="2600" i="1" dirty="0" smtClean="0"/>
              <a:t>cience</a:t>
            </a:r>
            <a:r>
              <a:rPr lang="en-US" sz="2600" dirty="0" smtClean="0"/>
              <a:t> </a:t>
            </a:r>
            <a:r>
              <a:rPr lang="en-US" sz="1900" i="1" dirty="0">
                <a:solidFill>
                  <a:schemeClr val="accent3">
                    <a:lumMod val="75000"/>
                  </a:schemeClr>
                </a:solidFill>
              </a:rPr>
              <a:t>(</a:t>
            </a:r>
            <a:r>
              <a:rPr lang="en-US" sz="1900" b="1" i="1" dirty="0">
                <a:solidFill>
                  <a:schemeClr val="accent3">
                    <a:lumMod val="75000"/>
                  </a:schemeClr>
                </a:solidFill>
              </a:rPr>
              <a:t>Advancement Initiatives- </a:t>
            </a:r>
            <a:r>
              <a:rPr lang="en-US" sz="1900" i="1" dirty="0">
                <a:solidFill>
                  <a:schemeClr val="accent3">
                    <a:lumMod val="75000"/>
                  </a:schemeClr>
                </a:solidFill>
              </a:rPr>
              <a:t>Closing the Proficiency Gaps)</a:t>
            </a:r>
            <a:endParaRPr lang="en-US" sz="1900" dirty="0"/>
          </a:p>
          <a:p>
            <a:r>
              <a:rPr lang="en-US" sz="2600" dirty="0" smtClean="0"/>
              <a:t>1-1 and small group instruction for identified at-risk students prior to the </a:t>
            </a:r>
            <a:r>
              <a:rPr lang="en-US" sz="2600" i="1" dirty="0" smtClean="0"/>
              <a:t>Math</a:t>
            </a:r>
            <a:r>
              <a:rPr lang="en-US" sz="2600" dirty="0" smtClean="0"/>
              <a:t> and </a:t>
            </a:r>
            <a:r>
              <a:rPr lang="en-US" sz="2600" i="1" dirty="0" smtClean="0"/>
              <a:t>Science</a:t>
            </a:r>
            <a:r>
              <a:rPr lang="en-US" sz="2600" dirty="0" smtClean="0"/>
              <a:t> MCAS exams</a:t>
            </a:r>
          </a:p>
          <a:p>
            <a:r>
              <a:rPr lang="en-US" sz="2600" dirty="0" smtClean="0"/>
              <a:t>Freshmen Seminar, Bridge Program, MCAS Support, Academic Support, English Support, Math Support</a:t>
            </a:r>
          </a:p>
          <a:p>
            <a:endParaRPr lang="en-US" dirty="0" smtClean="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24</a:t>
            </a:fld>
            <a:endParaRPr lang="en-US" dirty="0"/>
          </a:p>
        </p:txBody>
      </p:sp>
    </p:spTree>
    <p:extLst>
      <p:ext uri="{BB962C8B-B14F-4D97-AF65-F5344CB8AC3E}">
        <p14:creationId xmlns="" xmlns:p14="http://schemas.microsoft.com/office/powerpoint/2010/main" val="1386523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86800" cy="1066800"/>
          </a:xfrm>
        </p:spPr>
        <p:txBody>
          <a:bodyPr>
            <a:normAutofit fontScale="90000"/>
          </a:bodyPr>
          <a:lstStyle/>
          <a:p>
            <a:r>
              <a:rPr lang="en-US" dirty="0"/>
              <a:t>Milton High School </a:t>
            </a:r>
            <a:r>
              <a:rPr lang="en-US" dirty="0" smtClean="0"/>
              <a:t>Initiatives (cont’d.)</a:t>
            </a:r>
            <a:endParaRPr lang="en-US" dirty="0"/>
          </a:p>
        </p:txBody>
      </p:sp>
      <p:sp>
        <p:nvSpPr>
          <p:cNvPr id="3" name="Content Placeholder 2"/>
          <p:cNvSpPr>
            <a:spLocks noGrp="1"/>
          </p:cNvSpPr>
          <p:nvPr>
            <p:ph idx="1"/>
          </p:nvPr>
        </p:nvSpPr>
        <p:spPr>
          <a:xfrm>
            <a:off x="152400" y="1295400"/>
            <a:ext cx="8382000" cy="5334000"/>
          </a:xfrm>
        </p:spPr>
        <p:txBody>
          <a:bodyPr>
            <a:noAutofit/>
          </a:bodyPr>
          <a:lstStyle/>
          <a:p>
            <a:pPr marL="0" indent="0">
              <a:buNone/>
            </a:pPr>
            <a:r>
              <a:rPr lang="en-US" sz="2000" b="1" dirty="0" smtClean="0"/>
              <a:t>Shift Students in all Subgroups from Needs Improvement to Proficient and from Proficient to Advanced:</a:t>
            </a:r>
          </a:p>
          <a:p>
            <a:r>
              <a:rPr lang="en-US" sz="2000" dirty="0" smtClean="0"/>
              <a:t>Common planning time for teachers to review curriculum, best practices, and student work</a:t>
            </a:r>
          </a:p>
          <a:p>
            <a:r>
              <a:rPr lang="en-US" sz="2000" dirty="0" smtClean="0"/>
              <a:t>MCAS Review Sessions after school </a:t>
            </a:r>
          </a:p>
          <a:p>
            <a:r>
              <a:rPr lang="en-US" sz="2000" dirty="0" smtClean="0"/>
              <a:t>Fall and Spring after-school SAT Prep courses</a:t>
            </a:r>
          </a:p>
          <a:p>
            <a:r>
              <a:rPr lang="en-US" sz="2000" dirty="0" smtClean="0"/>
              <a:t>My College </a:t>
            </a:r>
            <a:r>
              <a:rPr lang="en-US" sz="2000" dirty="0" err="1" smtClean="0"/>
              <a:t>QuickStart</a:t>
            </a:r>
            <a:r>
              <a:rPr lang="en-US" sz="2000" dirty="0" smtClean="0"/>
              <a:t> Program– Individualized SAT practice questions provided by the </a:t>
            </a:r>
            <a:r>
              <a:rPr lang="en-US" sz="2000" dirty="0" err="1" smtClean="0"/>
              <a:t>CollegeBoard</a:t>
            </a:r>
            <a:endParaRPr lang="en-US" sz="2000" dirty="0" smtClean="0"/>
          </a:p>
          <a:p>
            <a:r>
              <a:rPr lang="en-US" sz="2000" dirty="0" smtClean="0"/>
              <a:t>The Calculus Project </a:t>
            </a:r>
          </a:p>
          <a:p>
            <a:pPr marL="109728" indent="0">
              <a:buNone/>
            </a:pPr>
            <a:r>
              <a:rPr lang="en-US" sz="2000" b="1" dirty="0" smtClean="0"/>
              <a:t>Technology Enhancement:</a:t>
            </a:r>
          </a:p>
          <a:p>
            <a:r>
              <a:rPr lang="en-US" sz="2000" dirty="0" smtClean="0"/>
              <a:t>Purchase laptops to be used in the Science classroom</a:t>
            </a:r>
          </a:p>
          <a:p>
            <a:r>
              <a:rPr lang="en-US" sz="2000" dirty="0" smtClean="0"/>
              <a:t>Purchase </a:t>
            </a:r>
            <a:r>
              <a:rPr lang="en-US" sz="2000" dirty="0" err="1" smtClean="0"/>
              <a:t>Chromebooks</a:t>
            </a:r>
            <a:r>
              <a:rPr lang="en-US" sz="2000" dirty="0" smtClean="0"/>
              <a:t>, IPADs, and Kindles to support all of the above initiatives</a:t>
            </a:r>
            <a:r>
              <a:rPr lang="en-US" sz="2000" dirty="0"/>
              <a:t> </a:t>
            </a:r>
            <a:r>
              <a:rPr lang="en-US" sz="1800" i="1" dirty="0" smtClean="0">
                <a:solidFill>
                  <a:schemeClr val="accent3">
                    <a:lumMod val="75000"/>
                  </a:schemeClr>
                </a:solidFill>
              </a:rPr>
              <a:t>(Milton Foundation for Education Live Wire Fundraising Initiative)</a:t>
            </a:r>
            <a:r>
              <a:rPr lang="en-US" sz="1800" dirty="0" smtClean="0"/>
              <a:t> </a:t>
            </a:r>
          </a:p>
          <a:p>
            <a:endParaRPr lang="en-US" sz="2400"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25</a:t>
            </a:fld>
            <a:endParaRPr lang="en-US" dirty="0"/>
          </a:p>
        </p:txBody>
      </p:sp>
    </p:spTree>
    <p:extLst>
      <p:ext uri="{BB962C8B-B14F-4D97-AF65-F5344CB8AC3E}">
        <p14:creationId xmlns="" xmlns:p14="http://schemas.microsoft.com/office/powerpoint/2010/main" val="37506549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648200"/>
          </a:xfrm>
        </p:spPr>
        <p:txBody>
          <a:bodyPr>
            <a:normAutofit/>
          </a:bodyPr>
          <a:lstStyle/>
          <a:p>
            <a:pPr algn="ctr"/>
            <a:r>
              <a:rPr lang="en-US" b="1" dirty="0" smtClean="0"/>
              <a:t>Milton Public Schools</a:t>
            </a:r>
            <a:br>
              <a:rPr lang="en-US" b="1" dirty="0" smtClean="0"/>
            </a:br>
            <a:r>
              <a:rPr lang="en-US" b="1" dirty="0" smtClean="0"/>
              <a:t>Advancement Initiatives 2.0</a:t>
            </a:r>
            <a:br>
              <a:rPr lang="en-US" b="1" dirty="0" smtClean="0"/>
            </a:br>
            <a:r>
              <a:rPr lang="en-US" b="1" dirty="0" smtClean="0"/>
              <a:t>Update</a:t>
            </a:r>
            <a:endParaRPr lang="en-US" b="1" dirty="0"/>
          </a:p>
        </p:txBody>
      </p:sp>
      <p:sp>
        <p:nvSpPr>
          <p:cNvPr id="5" name="Slide Number Placeholder 4"/>
          <p:cNvSpPr>
            <a:spLocks noGrp="1"/>
          </p:cNvSpPr>
          <p:nvPr>
            <p:ph type="sldNum" sz="quarter" idx="12"/>
          </p:nvPr>
        </p:nvSpPr>
        <p:spPr/>
        <p:txBody>
          <a:bodyPr>
            <a:normAutofit/>
          </a:bodyPr>
          <a:lstStyle/>
          <a:p>
            <a:fld id="{454FC882-7D20-459E-A11F-4CEF1099FE9B}" type="slidenum">
              <a:rPr lang="en-US" smtClean="0"/>
              <a:pPr/>
              <a:t>26</a:t>
            </a:fld>
            <a:endParaRPr lang="en-US" dirty="0"/>
          </a:p>
        </p:txBody>
      </p:sp>
    </p:spTree>
    <p:extLst>
      <p:ext uri="{BB962C8B-B14F-4D97-AF65-F5344CB8AC3E}">
        <p14:creationId xmlns="" xmlns:p14="http://schemas.microsoft.com/office/powerpoint/2010/main" val="1225471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09600"/>
            <a:ext cx="8229600" cy="1066800"/>
          </a:xfrm>
        </p:spPr>
        <p:txBody>
          <a:bodyPr/>
          <a:lstStyle/>
          <a:p>
            <a:r>
              <a:rPr lang="en-US" dirty="0" smtClean="0"/>
              <a:t>Advancement Initiatives 2.0</a:t>
            </a:r>
            <a:endParaRPr lang="en-US" dirty="0"/>
          </a:p>
        </p:txBody>
      </p:sp>
      <p:sp>
        <p:nvSpPr>
          <p:cNvPr id="4" name="Content Placeholder 3"/>
          <p:cNvSpPr>
            <a:spLocks noGrp="1"/>
          </p:cNvSpPr>
          <p:nvPr>
            <p:ph idx="1"/>
          </p:nvPr>
        </p:nvSpPr>
        <p:spPr>
          <a:xfrm>
            <a:off x="228600" y="1524000"/>
            <a:ext cx="8458200" cy="5050536"/>
          </a:xfrm>
        </p:spPr>
        <p:txBody>
          <a:bodyPr>
            <a:normAutofit/>
          </a:bodyPr>
          <a:lstStyle/>
          <a:p>
            <a:r>
              <a:rPr lang="en-US" dirty="0" smtClean="0"/>
              <a:t>Enhancing Early Literacy Achievement</a:t>
            </a:r>
          </a:p>
          <a:p>
            <a:pPr lvl="1"/>
            <a:r>
              <a:rPr lang="en-US" dirty="0"/>
              <a:t>Increase reading specialist support</a:t>
            </a:r>
          </a:p>
          <a:p>
            <a:pPr lvl="1"/>
            <a:r>
              <a:rPr lang="en-US" dirty="0"/>
              <a:t>Continue implementation of Reader’s/Writer’s Workshop and provide professional development in K-5</a:t>
            </a:r>
          </a:p>
          <a:p>
            <a:pPr lvl="1"/>
            <a:r>
              <a:rPr lang="en-US" dirty="0"/>
              <a:t>Purchase leveled readers for K-5 </a:t>
            </a:r>
            <a:r>
              <a:rPr lang="en-US" dirty="0" smtClean="0"/>
              <a:t>classrooms</a:t>
            </a:r>
          </a:p>
          <a:p>
            <a:r>
              <a:rPr lang="en-US" dirty="0" smtClean="0"/>
              <a:t>Closing the Proficiency Gaps</a:t>
            </a:r>
          </a:p>
          <a:p>
            <a:pPr lvl="1"/>
            <a:r>
              <a:rPr lang="en-US" dirty="0" smtClean="0"/>
              <a:t>Hire a district-wide data specialist</a:t>
            </a:r>
          </a:p>
          <a:p>
            <a:pPr lvl="1"/>
            <a:r>
              <a:rPr lang="en-US" dirty="0" smtClean="0"/>
              <a:t>Provide professional development in targeted/tiered instruction for subgroups in particular</a:t>
            </a:r>
          </a:p>
          <a:p>
            <a:pPr lvl="1"/>
            <a:r>
              <a:rPr lang="en-US" dirty="0" smtClean="0"/>
              <a:t>Provide professional development in assessment (including PARCC) and using data to inform instruction</a:t>
            </a:r>
          </a:p>
          <a:p>
            <a:pPr lvl="1"/>
            <a:r>
              <a:rPr lang="en-US" dirty="0" smtClean="0"/>
              <a:t>Support implementation of targeted support programs (Pierce Academy, Calculus Project, etc.)</a:t>
            </a:r>
          </a:p>
          <a:p>
            <a:pPr lvl="1"/>
            <a:endParaRPr lang="en-US" dirty="0"/>
          </a:p>
        </p:txBody>
      </p:sp>
      <p:sp>
        <p:nvSpPr>
          <p:cNvPr id="7" name="Slide Number Placeholder 6"/>
          <p:cNvSpPr>
            <a:spLocks noGrp="1"/>
          </p:cNvSpPr>
          <p:nvPr>
            <p:ph type="sldNum" sz="quarter" idx="12"/>
          </p:nvPr>
        </p:nvSpPr>
        <p:spPr/>
        <p:txBody>
          <a:bodyPr>
            <a:normAutofit/>
          </a:bodyPr>
          <a:lstStyle/>
          <a:p>
            <a:fld id="{454FC882-7D20-459E-A11F-4CEF1099FE9B}" type="slidenum">
              <a:rPr lang="en-US" smtClean="0"/>
              <a:pPr/>
              <a:t>27</a:t>
            </a:fld>
            <a:endParaRPr lang="en-US" dirty="0"/>
          </a:p>
        </p:txBody>
      </p:sp>
    </p:spTree>
    <p:extLst>
      <p:ext uri="{BB962C8B-B14F-4D97-AF65-F5344CB8AC3E}">
        <p14:creationId xmlns="" xmlns:p14="http://schemas.microsoft.com/office/powerpoint/2010/main" val="2385931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458200" cy="1066800"/>
          </a:xfrm>
        </p:spPr>
        <p:txBody>
          <a:bodyPr>
            <a:normAutofit fontScale="90000"/>
          </a:bodyPr>
          <a:lstStyle/>
          <a:p>
            <a:r>
              <a:rPr lang="en-US" dirty="0" smtClean="0"/>
              <a:t>Advancement Initiatives 2.0 (cont’d)</a:t>
            </a:r>
            <a:endParaRPr lang="en-US" dirty="0"/>
          </a:p>
        </p:txBody>
      </p:sp>
      <p:sp>
        <p:nvSpPr>
          <p:cNvPr id="3" name="Content Placeholder 2"/>
          <p:cNvSpPr>
            <a:spLocks noGrp="1"/>
          </p:cNvSpPr>
          <p:nvPr>
            <p:ph idx="1"/>
          </p:nvPr>
        </p:nvSpPr>
        <p:spPr>
          <a:xfrm>
            <a:off x="381000" y="2057400"/>
            <a:ext cx="8229600" cy="4572000"/>
          </a:xfrm>
        </p:spPr>
        <p:txBody>
          <a:bodyPr>
            <a:normAutofit/>
          </a:bodyPr>
          <a:lstStyle/>
          <a:p>
            <a:r>
              <a:rPr lang="en-US" dirty="0" smtClean="0"/>
              <a:t>Advancing </a:t>
            </a:r>
            <a:r>
              <a:rPr lang="en-US" dirty="0"/>
              <a:t>Science and STEM</a:t>
            </a:r>
          </a:p>
          <a:p>
            <a:pPr lvl="1"/>
            <a:r>
              <a:rPr lang="en-US" dirty="0"/>
              <a:t>Purchase science kits </a:t>
            </a:r>
            <a:r>
              <a:rPr lang="en-US" dirty="0" smtClean="0"/>
              <a:t>for K-5 and hire part-time materials manager (instructional assistant level)</a:t>
            </a:r>
          </a:p>
          <a:p>
            <a:pPr lvl="1"/>
            <a:r>
              <a:rPr lang="en-US" dirty="0" smtClean="0"/>
              <a:t>Purchase materials to continue STEM initiative and expand robotics opportunities at Pierce Middle School and Milton High School</a:t>
            </a:r>
          </a:p>
          <a:p>
            <a:pPr lvl="1"/>
            <a:r>
              <a:rPr lang="en-US" dirty="0" smtClean="0"/>
              <a:t>Upgrade/replace science equipment at Milton High School to keep pace with changing technologies in STEM </a:t>
            </a:r>
            <a:endParaRPr lang="en-US" dirty="0"/>
          </a:p>
          <a:p>
            <a:pPr lvl="1"/>
            <a:r>
              <a:rPr lang="en-US" dirty="0" smtClean="0"/>
              <a:t>Expand Pierce Middle School and Milton High School Science </a:t>
            </a:r>
            <a:r>
              <a:rPr lang="en-US" dirty="0"/>
              <a:t>Department Heads from part-time to full-time </a:t>
            </a:r>
            <a:endParaRPr lang="en-US" dirty="0" smtClean="0"/>
          </a:p>
          <a:p>
            <a:pPr lvl="1"/>
            <a:r>
              <a:rPr lang="en-US" dirty="0" smtClean="0"/>
              <a:t>Provide professional development (K-12) in science instruction and content</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069848"/>
          </a:xfrm>
        </p:spPr>
        <p:txBody>
          <a:bodyPr>
            <a:normAutofit fontScale="90000"/>
          </a:bodyPr>
          <a:lstStyle/>
          <a:p>
            <a:pPr algn="ctr"/>
            <a:r>
              <a:rPr lang="en-US" b="1" dirty="0" smtClean="0"/>
              <a:t>Appendices:  By Level </a:t>
            </a:r>
            <a:br>
              <a:rPr lang="en-US" b="1" dirty="0" smtClean="0"/>
            </a:br>
            <a:r>
              <a:rPr lang="en-US" b="1" dirty="0" smtClean="0"/>
              <a:t>2014 MCAS Data</a:t>
            </a:r>
            <a:endParaRPr lang="en-US" b="1" dirty="0"/>
          </a:p>
        </p:txBody>
      </p:sp>
      <p:sp>
        <p:nvSpPr>
          <p:cNvPr id="5" name="Slide Number Placeholder 4"/>
          <p:cNvSpPr>
            <a:spLocks noGrp="1"/>
          </p:cNvSpPr>
          <p:nvPr>
            <p:ph type="sldNum" sz="quarter" idx="12"/>
          </p:nvPr>
        </p:nvSpPr>
        <p:spPr/>
        <p:txBody>
          <a:bodyPr>
            <a:normAutofit/>
          </a:bodyPr>
          <a:lstStyle/>
          <a:p>
            <a:fld id="{454FC882-7D20-459E-A11F-4CEF1099FE9B}" type="slidenum">
              <a:rPr lang="en-US" smtClean="0"/>
              <a:pPr/>
              <a:t>29</a:t>
            </a:fld>
            <a:endParaRPr lang="en-US" dirty="0"/>
          </a:p>
        </p:txBody>
      </p:sp>
    </p:spTree>
    <p:extLst>
      <p:ext uri="{BB962C8B-B14F-4D97-AF65-F5344CB8AC3E}">
        <p14:creationId xmlns="" xmlns:p14="http://schemas.microsoft.com/office/powerpoint/2010/main" val="219453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normAutofit fontScale="90000"/>
          </a:bodyPr>
          <a:lstStyle/>
          <a:p>
            <a:r>
              <a:rPr lang="en-US" dirty="0" smtClean="0"/>
              <a:t>Slicing the Data:  What Do We Look At?</a:t>
            </a:r>
            <a:endParaRPr lang="en-US" dirty="0"/>
          </a:p>
        </p:txBody>
      </p:sp>
      <p:sp>
        <p:nvSpPr>
          <p:cNvPr id="3" name="Content Placeholder 2"/>
          <p:cNvSpPr>
            <a:spLocks noGrp="1"/>
          </p:cNvSpPr>
          <p:nvPr>
            <p:ph idx="1"/>
          </p:nvPr>
        </p:nvSpPr>
        <p:spPr>
          <a:xfrm>
            <a:off x="533400" y="1676399"/>
            <a:ext cx="8229600" cy="5176837"/>
          </a:xfrm>
        </p:spPr>
        <p:txBody>
          <a:bodyPr>
            <a:normAutofit lnSpcReduction="10000"/>
          </a:bodyPr>
          <a:lstStyle/>
          <a:p>
            <a:pPr>
              <a:buFont typeface="Arial" panose="020B0604020202020204" pitchFamily="34" charset="0"/>
              <a:buChar char="•"/>
            </a:pPr>
            <a:r>
              <a:rPr lang="en-US" b="0" dirty="0" smtClean="0"/>
              <a:t>Accountability data sheet</a:t>
            </a:r>
          </a:p>
          <a:p>
            <a:pPr>
              <a:buFont typeface="Arial" panose="020B0604020202020204" pitchFamily="34" charset="0"/>
              <a:buChar char="•"/>
            </a:pPr>
            <a:r>
              <a:rPr lang="en-US" b="0" dirty="0" smtClean="0"/>
              <a:t>Results in the aggregate and by subgroup</a:t>
            </a:r>
          </a:p>
          <a:p>
            <a:pPr>
              <a:buFont typeface="Arial" panose="020B0604020202020204" pitchFamily="34" charset="0"/>
              <a:buChar char="•"/>
            </a:pPr>
            <a:r>
              <a:rPr lang="en-US" b="0" dirty="0" smtClean="0"/>
              <a:t>School achievement distribution by year</a:t>
            </a:r>
          </a:p>
          <a:p>
            <a:pPr>
              <a:buFont typeface="Arial" panose="020B0604020202020204" pitchFamily="34" charset="0"/>
              <a:buChar char="•"/>
            </a:pPr>
            <a:r>
              <a:rPr lang="en-US" b="0" dirty="0" smtClean="0"/>
              <a:t>Detailed school achievement distribution</a:t>
            </a:r>
          </a:p>
          <a:p>
            <a:pPr>
              <a:buFont typeface="Arial" panose="020B0604020202020204" pitchFamily="34" charset="0"/>
              <a:buChar char="•"/>
            </a:pPr>
            <a:r>
              <a:rPr lang="en-US" b="0" dirty="0" smtClean="0"/>
              <a:t>School achievement and growth</a:t>
            </a:r>
          </a:p>
          <a:p>
            <a:pPr>
              <a:buFont typeface="Arial" panose="020B0604020202020204" pitchFamily="34" charset="0"/>
              <a:buChar char="•"/>
            </a:pPr>
            <a:r>
              <a:rPr lang="en-US" b="0" dirty="0" smtClean="0"/>
              <a:t>School growth distribution</a:t>
            </a:r>
          </a:p>
          <a:p>
            <a:pPr>
              <a:buFont typeface="Arial" panose="020B0604020202020204" pitchFamily="34" charset="0"/>
              <a:buChar char="•"/>
            </a:pPr>
            <a:r>
              <a:rPr lang="en-US" b="0" dirty="0" smtClean="0"/>
              <a:t>School results by standards</a:t>
            </a:r>
          </a:p>
          <a:p>
            <a:pPr>
              <a:buFont typeface="Arial" panose="020B0604020202020204" pitchFamily="34" charset="0"/>
              <a:buChar char="•"/>
            </a:pPr>
            <a:r>
              <a:rPr lang="en-US" b="0" dirty="0" smtClean="0"/>
              <a:t>School test item analysis</a:t>
            </a:r>
          </a:p>
          <a:p>
            <a:pPr>
              <a:buFont typeface="Arial" panose="020B0604020202020204" pitchFamily="34" charset="0"/>
              <a:buChar char="•"/>
            </a:pPr>
            <a:r>
              <a:rPr lang="en-US" b="0" dirty="0" smtClean="0"/>
              <a:t>DART (District Analysis, Review, and Assistance Tools) and MCAS Cube (allows multi-dimensional drill through reports)</a:t>
            </a:r>
          </a:p>
          <a:p>
            <a:pPr>
              <a:buFont typeface="Arial" panose="020B0604020202020204" pitchFamily="34" charset="0"/>
              <a:buChar char="•"/>
            </a:pPr>
            <a:r>
              <a:rPr lang="en-US" b="0" dirty="0" smtClean="0"/>
              <a:t>Student results</a:t>
            </a:r>
            <a:r>
              <a:rPr lang="en-US" b="0" dirty="0"/>
              <a:t> </a:t>
            </a:r>
            <a:r>
              <a:rPr lang="en-US" b="0" dirty="0" smtClean="0"/>
              <a:t>(achievement, by standard, history)</a:t>
            </a:r>
          </a:p>
          <a:p>
            <a:pPr>
              <a:buFont typeface="Arial" panose="020B0604020202020204" pitchFamily="34" charset="0"/>
              <a:buChar char="•"/>
            </a:pPr>
            <a:r>
              <a:rPr lang="en-US" b="0" dirty="0" smtClean="0"/>
              <a:t>Cohort achievement history</a:t>
            </a:r>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3</a:t>
            </a:fld>
            <a:endParaRPr lang="en-US" dirty="0"/>
          </a:p>
        </p:txBody>
      </p:sp>
    </p:spTree>
    <p:extLst>
      <p:ext uri="{BB962C8B-B14F-4D97-AF65-F5344CB8AC3E}">
        <p14:creationId xmlns="" xmlns:p14="http://schemas.microsoft.com/office/powerpoint/2010/main" val="2603574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2590800"/>
          </a:xfrm>
        </p:spPr>
        <p:txBody>
          <a:bodyPr>
            <a:normAutofit/>
          </a:bodyPr>
          <a:lstStyle/>
          <a:p>
            <a:pPr algn="ctr"/>
            <a:r>
              <a:rPr lang="en-US" dirty="0" smtClean="0"/>
              <a:t>Elementary District Wide </a:t>
            </a:r>
            <a:br>
              <a:rPr lang="en-US" dirty="0" smtClean="0"/>
            </a:br>
            <a:r>
              <a:rPr lang="en-US" dirty="0" smtClean="0"/>
              <a:t>2014 MCAS Data</a:t>
            </a:r>
            <a:endParaRPr lang="en-US" dirty="0"/>
          </a:p>
        </p:txBody>
      </p:sp>
      <p:sp>
        <p:nvSpPr>
          <p:cNvPr id="5" name="Slide Number Placeholder 4"/>
          <p:cNvSpPr>
            <a:spLocks noGrp="1"/>
          </p:cNvSpPr>
          <p:nvPr>
            <p:ph type="sldNum" sz="quarter" idx="12"/>
          </p:nvPr>
        </p:nvSpPr>
        <p:spPr/>
        <p:txBody>
          <a:bodyPr>
            <a:normAutofit/>
          </a:bodyPr>
          <a:lstStyle/>
          <a:p>
            <a:fld id="{454FC882-7D20-459E-A11F-4CEF1099FE9B}" type="slidenum">
              <a:rPr lang="en-US" smtClean="0"/>
              <a:pPr/>
              <a:t>30</a:t>
            </a:fld>
            <a:endParaRPr lang="en-US" dirty="0"/>
          </a:p>
        </p:txBody>
      </p:sp>
    </p:spTree>
    <p:extLst>
      <p:ext uri="{BB962C8B-B14F-4D97-AF65-F5344CB8AC3E}">
        <p14:creationId xmlns="" xmlns:p14="http://schemas.microsoft.com/office/powerpoint/2010/main" val="1961418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8686800" cy="1447800"/>
          </a:xfrm>
        </p:spPr>
        <p:txBody>
          <a:bodyPr>
            <a:normAutofit/>
          </a:bodyPr>
          <a:lstStyle/>
          <a:p>
            <a:r>
              <a:rPr lang="en-US" dirty="0" smtClean="0"/>
              <a:t>District Elementary:  ELA Grade 3</a:t>
            </a:r>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31</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1463" y="1752600"/>
            <a:ext cx="8186737" cy="436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30979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smtClean="0"/>
              <a:t>District Elementary:  ELA Grade 4</a:t>
            </a:r>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32</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209800"/>
            <a:ext cx="8077200"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8076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en-US" dirty="0" smtClean="0"/>
              <a:t>District Elementary:  ELA Grade </a:t>
            </a:r>
            <a:r>
              <a:rPr lang="en-US" dirty="0"/>
              <a:t>5</a:t>
            </a:r>
          </a:p>
        </p:txBody>
      </p:sp>
      <p:sp>
        <p:nvSpPr>
          <p:cNvPr id="7" name="Slide Number Placeholder 6"/>
          <p:cNvSpPr>
            <a:spLocks noGrp="1"/>
          </p:cNvSpPr>
          <p:nvPr>
            <p:ph type="sldNum" sz="quarter" idx="12"/>
          </p:nvPr>
        </p:nvSpPr>
        <p:spPr/>
        <p:txBody>
          <a:bodyPr/>
          <a:lstStyle/>
          <a:p>
            <a:fld id="{454FC882-7D20-459E-A11F-4CEF1099FE9B}" type="slidenum">
              <a:rPr lang="en-US" smtClean="0"/>
              <a:pPr/>
              <a:t>33</a:t>
            </a:fld>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209800"/>
            <a:ext cx="8065802"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18656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26128" y="408372"/>
            <a:ext cx="8489272" cy="1039427"/>
          </a:xfrm>
        </p:spPr>
        <p:txBody>
          <a:bodyPr>
            <a:normAutofit fontScale="90000"/>
          </a:bodyPr>
          <a:lstStyle/>
          <a:p>
            <a:r>
              <a:rPr lang="en-US" dirty="0" smtClean="0"/>
              <a:t>District Elementary:  Math Grade </a:t>
            </a:r>
            <a:r>
              <a:rPr lang="en-US" dirty="0"/>
              <a:t>3</a:t>
            </a:r>
          </a:p>
        </p:txBody>
      </p:sp>
      <p:sp>
        <p:nvSpPr>
          <p:cNvPr id="7" name="Slide Number Placeholder 6"/>
          <p:cNvSpPr>
            <a:spLocks noGrp="1"/>
          </p:cNvSpPr>
          <p:nvPr>
            <p:ph type="sldNum" sz="quarter" idx="12"/>
          </p:nvPr>
        </p:nvSpPr>
        <p:spPr/>
        <p:txBody>
          <a:bodyPr/>
          <a:lstStyle/>
          <a:p>
            <a:fld id="{454FC882-7D20-459E-A11F-4CEF1099FE9B}" type="slidenum">
              <a:rPr lang="en-US" smtClean="0"/>
              <a:pPr/>
              <a:t>34</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209800"/>
            <a:ext cx="76962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97492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08372"/>
            <a:ext cx="8610600" cy="1039427"/>
          </a:xfrm>
        </p:spPr>
        <p:txBody>
          <a:bodyPr>
            <a:normAutofit fontScale="90000"/>
          </a:bodyPr>
          <a:lstStyle/>
          <a:p>
            <a:r>
              <a:rPr lang="en-US" dirty="0" smtClean="0"/>
              <a:t>District Elementary:  Math Grade </a:t>
            </a:r>
            <a:r>
              <a:rPr lang="en-US" dirty="0"/>
              <a:t>4</a:t>
            </a:r>
          </a:p>
        </p:txBody>
      </p:sp>
      <p:sp>
        <p:nvSpPr>
          <p:cNvPr id="7" name="Slide Number Placeholder 6"/>
          <p:cNvSpPr>
            <a:spLocks noGrp="1"/>
          </p:cNvSpPr>
          <p:nvPr>
            <p:ph type="sldNum" sz="quarter" idx="12"/>
          </p:nvPr>
        </p:nvSpPr>
        <p:spPr/>
        <p:txBody>
          <a:bodyPr/>
          <a:lstStyle/>
          <a:p>
            <a:fld id="{454FC882-7D20-459E-A11F-4CEF1099FE9B}" type="slidenum">
              <a:rPr lang="en-US" smtClean="0"/>
              <a:pPr/>
              <a:t>35</a:t>
            </a:fld>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1" y="1981200"/>
            <a:ext cx="7924799"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4446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039427"/>
          </a:xfrm>
        </p:spPr>
        <p:txBody>
          <a:bodyPr>
            <a:normAutofit fontScale="90000"/>
          </a:bodyPr>
          <a:lstStyle/>
          <a:p>
            <a:r>
              <a:rPr lang="en-US" dirty="0"/>
              <a:t>District Elementary:  Math Grade 5</a:t>
            </a:r>
          </a:p>
        </p:txBody>
      </p:sp>
      <p:sp>
        <p:nvSpPr>
          <p:cNvPr id="3" name="Slide Number Placeholder 2"/>
          <p:cNvSpPr>
            <a:spLocks noGrp="1"/>
          </p:cNvSpPr>
          <p:nvPr>
            <p:ph type="sldNum" sz="quarter" idx="12"/>
          </p:nvPr>
        </p:nvSpPr>
        <p:spPr/>
        <p:txBody>
          <a:bodyPr/>
          <a:lstStyle/>
          <a:p>
            <a:fld id="{454FC882-7D20-459E-A11F-4CEF1099FE9B}" type="slidenum">
              <a:rPr lang="en-US" smtClean="0"/>
              <a:pPr/>
              <a:t>36</a:t>
            </a:fld>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2097202"/>
            <a:ext cx="7772400" cy="4303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1957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408372"/>
            <a:ext cx="8915400" cy="1039427"/>
          </a:xfrm>
        </p:spPr>
        <p:txBody>
          <a:bodyPr>
            <a:normAutofit fontScale="90000"/>
          </a:bodyPr>
          <a:lstStyle/>
          <a:p>
            <a:r>
              <a:rPr lang="en-US" dirty="0" smtClean="0"/>
              <a:t>District </a:t>
            </a:r>
            <a:r>
              <a:rPr lang="en-US" dirty="0" smtClean="0"/>
              <a:t>Elementary:  Science Grade 5</a:t>
            </a:r>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37</a:t>
            </a:fld>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399" y="2133600"/>
            <a:ext cx="7255157"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6340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00800" y="1143000"/>
            <a:ext cx="2514600" cy="5105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District</a:t>
            </a:r>
          </a:p>
          <a:p>
            <a:r>
              <a:rPr lang="en-US" i="1" dirty="0" smtClean="0"/>
              <a:t>ELA</a:t>
            </a:r>
            <a:br>
              <a:rPr lang="en-US" i="1" dirty="0" smtClean="0"/>
            </a:br>
            <a:r>
              <a:rPr lang="en-US" sz="3000" i="1" dirty="0" smtClean="0"/>
              <a:t>Growth and Achievement</a:t>
            </a:r>
            <a:endParaRPr lang="en-US" sz="3000" i="1"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38</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1" y="1121392"/>
            <a:ext cx="6019799" cy="3679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4648201"/>
            <a:ext cx="5695950" cy="1904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7249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400800" y="1143000"/>
            <a:ext cx="2514600" cy="5105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District</a:t>
            </a:r>
          </a:p>
          <a:p>
            <a:r>
              <a:rPr lang="en-US" i="1" dirty="0" smtClean="0"/>
              <a:t>Math</a:t>
            </a:r>
            <a:br>
              <a:rPr lang="en-US" i="1" dirty="0" smtClean="0"/>
            </a:br>
            <a:r>
              <a:rPr lang="en-US" sz="3000" i="1" dirty="0" smtClean="0"/>
              <a:t>Growth and Achievement</a:t>
            </a:r>
            <a:endParaRPr lang="en-US" sz="3000" i="1" dirty="0"/>
          </a:p>
        </p:txBody>
      </p:sp>
      <p:sp>
        <p:nvSpPr>
          <p:cNvPr id="8" name="Slide Number Placeholder 7"/>
          <p:cNvSpPr>
            <a:spLocks noGrp="1"/>
          </p:cNvSpPr>
          <p:nvPr>
            <p:ph type="sldNum" sz="quarter" idx="12"/>
          </p:nvPr>
        </p:nvSpPr>
        <p:spPr/>
        <p:txBody>
          <a:bodyPr/>
          <a:lstStyle/>
          <a:p>
            <a:fld id="{454FC882-7D20-459E-A11F-4CEF1099FE9B}" type="slidenum">
              <a:rPr lang="en-US" smtClean="0"/>
              <a:pPr/>
              <a:t>39</a:t>
            </a:fld>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427" y="990600"/>
            <a:ext cx="5752773" cy="3517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577443"/>
            <a:ext cx="5448300" cy="2051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5906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fontScale="90000"/>
          </a:bodyPr>
          <a:lstStyle/>
          <a:p>
            <a:r>
              <a:rPr lang="en-US" dirty="0" smtClean="0"/>
              <a:t>Slicing the Data:  </a:t>
            </a:r>
            <a:br>
              <a:rPr lang="en-US" dirty="0" smtClean="0"/>
            </a:br>
            <a:r>
              <a:rPr lang="en-US" dirty="0" smtClean="0"/>
              <a:t>When Do We Look At Data?</a:t>
            </a:r>
            <a:endParaRPr lang="en-US" dirty="0"/>
          </a:p>
        </p:txBody>
      </p:sp>
      <p:sp>
        <p:nvSpPr>
          <p:cNvPr id="3" name="Content Placeholder 2"/>
          <p:cNvSpPr>
            <a:spLocks noGrp="1"/>
          </p:cNvSpPr>
          <p:nvPr>
            <p:ph idx="1"/>
          </p:nvPr>
        </p:nvSpPr>
        <p:spPr>
          <a:xfrm>
            <a:off x="457200" y="1676400"/>
            <a:ext cx="8229600" cy="4898136"/>
          </a:xfrm>
        </p:spPr>
        <p:txBody>
          <a:bodyPr>
            <a:normAutofit fontScale="92500" lnSpcReduction="10000"/>
          </a:bodyPr>
          <a:lstStyle/>
          <a:p>
            <a:r>
              <a:rPr lang="en-US" b="1" dirty="0" smtClean="0"/>
              <a:t>Elementary Level- </a:t>
            </a:r>
            <a:r>
              <a:rPr lang="en-US" dirty="0" smtClean="0"/>
              <a:t>Grade level meetings every other week; data analysis meetings (requires class coverage); monthly after school faculty meetings</a:t>
            </a:r>
          </a:p>
          <a:p>
            <a:r>
              <a:rPr lang="en-US" b="1" dirty="0" smtClean="0"/>
              <a:t>Middle School Level- </a:t>
            </a:r>
            <a:r>
              <a:rPr lang="en-US" dirty="0" smtClean="0"/>
              <a:t>Regular meetings with leadership; bi-weekly department meetings to look at data by standard and subgroup; bi-weekly team meetings may utilize student data as one source of information; monthly after school faculty meetings</a:t>
            </a:r>
          </a:p>
          <a:p>
            <a:r>
              <a:rPr lang="en-US" b="1" dirty="0" smtClean="0"/>
              <a:t>High School Level- </a:t>
            </a:r>
            <a:r>
              <a:rPr lang="en-US" dirty="0" smtClean="0"/>
              <a:t>Weekly leadership meeting with administration and department heads; monthly after school faculty meetings</a:t>
            </a:r>
          </a:p>
          <a:p>
            <a:r>
              <a:rPr lang="en-US" b="1" dirty="0" smtClean="0"/>
              <a:t>All Levels- </a:t>
            </a:r>
            <a:r>
              <a:rPr lang="en-US" dirty="0" smtClean="0"/>
              <a:t>Principal and curriculum leadership analyze and reflect on data in a number of ways regularly beginning in June for the next school year; </a:t>
            </a:r>
            <a:r>
              <a:rPr lang="en-US" i="1" dirty="0" smtClean="0"/>
              <a:t>Student Achievement Focus Discussions </a:t>
            </a:r>
            <a:r>
              <a:rPr lang="en-US" dirty="0" smtClean="0"/>
              <a:t>(with </a:t>
            </a:r>
            <a:r>
              <a:rPr lang="en-US" dirty="0"/>
              <a:t>C</a:t>
            </a:r>
            <a:r>
              <a:rPr lang="en-US" dirty="0" smtClean="0"/>
              <a:t>entral Office).</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4</a:t>
            </a:fld>
            <a:endParaRPr lang="en-US" dirty="0"/>
          </a:p>
        </p:txBody>
      </p:sp>
    </p:spTree>
    <p:extLst>
      <p:ext uri="{BB962C8B-B14F-4D97-AF65-F5344CB8AC3E}">
        <p14:creationId xmlns="" xmlns:p14="http://schemas.microsoft.com/office/powerpoint/2010/main" val="40630688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00800" y="1143000"/>
            <a:ext cx="2514600" cy="5105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District</a:t>
            </a:r>
          </a:p>
          <a:p>
            <a:r>
              <a:rPr lang="en-US" i="1" dirty="0" smtClean="0"/>
              <a:t>ELA</a:t>
            </a:r>
          </a:p>
          <a:p>
            <a:r>
              <a:rPr lang="en-US" i="1" dirty="0" smtClean="0"/>
              <a:t>Grade 4</a:t>
            </a:r>
            <a:br>
              <a:rPr lang="en-US" i="1" dirty="0" smtClean="0"/>
            </a:br>
            <a:r>
              <a:rPr lang="en-US" sz="3000" i="1" dirty="0" smtClean="0"/>
              <a:t>Growth and Achievement</a:t>
            </a:r>
            <a:endParaRPr lang="en-US" sz="3000" i="1"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40</a:t>
            </a:fld>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916" y="762000"/>
            <a:ext cx="6188884" cy="3959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800600"/>
            <a:ext cx="556260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924178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00800" y="1143000"/>
            <a:ext cx="2514600" cy="5105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District</a:t>
            </a:r>
          </a:p>
          <a:p>
            <a:r>
              <a:rPr lang="en-US" i="1" dirty="0" smtClean="0"/>
              <a:t>ELA</a:t>
            </a:r>
            <a:r>
              <a:rPr lang="en-US" i="1" dirty="0"/>
              <a:t> </a:t>
            </a:r>
            <a:r>
              <a:rPr lang="en-US" i="1" dirty="0" smtClean="0"/>
              <a:t>Grade 5 </a:t>
            </a:r>
            <a:br>
              <a:rPr lang="en-US" i="1" dirty="0" smtClean="0"/>
            </a:br>
            <a:r>
              <a:rPr lang="en-US" sz="3000" i="1" dirty="0" smtClean="0"/>
              <a:t>Growth and Achievement</a:t>
            </a:r>
            <a:endParaRPr lang="en-US" sz="3000" i="1"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41</a:t>
            </a:fld>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711" y="914401"/>
            <a:ext cx="6103089" cy="377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4867275"/>
            <a:ext cx="5743575"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8538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00800" y="1143000"/>
            <a:ext cx="2514600" cy="5105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District</a:t>
            </a:r>
          </a:p>
          <a:p>
            <a:r>
              <a:rPr lang="en-US" i="1" dirty="0" smtClean="0"/>
              <a:t>Math</a:t>
            </a:r>
          </a:p>
          <a:p>
            <a:r>
              <a:rPr lang="en-US" i="1" dirty="0" smtClean="0"/>
              <a:t>Grade 4</a:t>
            </a:r>
            <a:br>
              <a:rPr lang="en-US" i="1" dirty="0" smtClean="0"/>
            </a:br>
            <a:r>
              <a:rPr lang="en-US" sz="3000" i="1" dirty="0" smtClean="0"/>
              <a:t>Growth and Achievement</a:t>
            </a:r>
            <a:endParaRPr lang="en-US" sz="3000" i="1"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42</a:t>
            </a:fld>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929" y="1108242"/>
            <a:ext cx="5927271" cy="3769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5086350"/>
            <a:ext cx="5829300" cy="100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3663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00800" y="1143000"/>
            <a:ext cx="2514600" cy="5105400"/>
          </a:xfrm>
        </p:spPr>
        <p:txBody>
          <a:bodyPr>
            <a:normAutofit/>
          </a:bodyPr>
          <a:lstStyle/>
          <a:p>
            <a:r>
              <a:rPr lang="en-US" dirty="0" smtClean="0"/>
              <a:t>District</a:t>
            </a:r>
            <a:br>
              <a:rPr lang="en-US" dirty="0" smtClean="0"/>
            </a:br>
            <a:r>
              <a:rPr lang="en-US" dirty="0" smtClean="0"/>
              <a:t>Math</a:t>
            </a:r>
            <a:br>
              <a:rPr lang="en-US" dirty="0" smtClean="0"/>
            </a:br>
            <a:r>
              <a:rPr lang="en-US" dirty="0" smtClean="0"/>
              <a:t>Grade 5</a:t>
            </a:r>
            <a:r>
              <a:rPr lang="en-US" i="1" dirty="0" smtClean="0"/>
              <a:t> </a:t>
            </a:r>
            <a:br>
              <a:rPr lang="en-US" i="1" dirty="0" smtClean="0"/>
            </a:br>
            <a:r>
              <a:rPr lang="en-US" sz="3000" i="1" dirty="0" smtClean="0"/>
              <a:t>Growth and Achievement</a:t>
            </a:r>
            <a:endParaRPr lang="en-US" sz="3000" i="1"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43</a:t>
            </a:fld>
            <a:endParaRPr lang="en-US"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990601"/>
            <a:ext cx="6064899" cy="3809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876800"/>
            <a:ext cx="6076950"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75441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14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Low Income Subgroup (Grade 3)</a:t>
            </a:r>
            <a:endParaRPr lang="en-US" dirty="0"/>
          </a:p>
        </p:txBody>
      </p:sp>
      <p:sp>
        <p:nvSpPr>
          <p:cNvPr id="5" name="Text Placeholder 7"/>
          <p:cNvSpPr txBox="1">
            <a:spLocks/>
          </p:cNvSpPr>
          <p:nvPr/>
        </p:nvSpPr>
        <p:spPr>
          <a:xfrm>
            <a:off x="5638800" y="1295400"/>
            <a:ext cx="2971800" cy="5181600"/>
          </a:xfrm>
          <a:prstGeom prst="rect">
            <a:avLst/>
          </a:prstGeom>
          <a:solidFill>
            <a:srgbClr val="FFFF00"/>
          </a:solidFill>
        </p:spPr>
        <p:txBody>
          <a:bodyPr vert="horz">
            <a:normAutofit fontScale="625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Bef>
                <a:spcPts val="0"/>
              </a:spcBef>
              <a:buNone/>
            </a:pPr>
            <a:r>
              <a:rPr lang="en-US" i="1" dirty="0" smtClean="0"/>
              <a:t>Have gaps in performance between student groups decreased over time?  </a:t>
            </a:r>
            <a:r>
              <a:rPr lang="en-US" b="1" dirty="0" smtClean="0"/>
              <a:t>No</a:t>
            </a:r>
          </a:p>
          <a:p>
            <a:pPr marL="109728" indent="0">
              <a:spcBef>
                <a:spcPts val="0"/>
              </a:spcBef>
              <a:buNone/>
            </a:pPr>
            <a:r>
              <a:rPr lang="en-US" i="1" dirty="0" smtClean="0"/>
              <a:t>Have all groups of students gained over time? </a:t>
            </a:r>
            <a:r>
              <a:rPr lang="en-US" b="1" i="1" dirty="0" smtClean="0"/>
              <a:t>No</a:t>
            </a:r>
          </a:p>
          <a:p>
            <a:pPr marL="109728" indent="0">
              <a:spcBef>
                <a:spcPts val="0"/>
              </a:spcBef>
              <a:buNone/>
            </a:pPr>
            <a:r>
              <a:rPr lang="en-US" i="1" dirty="0" smtClean="0"/>
              <a:t>What is the magnitude of the gap between groups?  </a:t>
            </a:r>
          </a:p>
          <a:p>
            <a:pPr>
              <a:spcBef>
                <a:spcPts val="0"/>
              </a:spcBef>
              <a:buFont typeface="Georgia"/>
              <a:buNone/>
            </a:pPr>
            <a:r>
              <a:rPr lang="en-US" b="1" i="1" dirty="0" smtClean="0"/>
              <a:t>Notable- the gap is larger in mathematics.</a:t>
            </a:r>
          </a:p>
          <a:p>
            <a:pPr marL="109728" indent="0">
              <a:spcBef>
                <a:spcPts val="0"/>
              </a:spcBef>
              <a:buNone/>
            </a:pPr>
            <a:r>
              <a:rPr lang="en-US" i="1" dirty="0" smtClean="0"/>
              <a:t>How does each group of students currently perform relative to their counterparts in other schools, districts, or states?  </a:t>
            </a:r>
            <a:r>
              <a:rPr lang="en-US" b="1" dirty="0" smtClean="0"/>
              <a:t>CPI for this subgroup is below the state subgroup in ELA and Math</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xmlns="" val="628225992"/>
              </p:ext>
            </p:extLst>
          </p:nvPr>
        </p:nvGraphicFramePr>
        <p:xfrm>
          <a:off x="228600" y="1195811"/>
          <a:ext cx="5029202" cy="4138190"/>
        </p:xfrm>
        <a:graphic>
          <a:graphicData uri="http://schemas.openxmlformats.org/drawingml/2006/table">
            <a:tbl>
              <a:tblPr/>
              <a:tblGrid>
                <a:gridCol w="1000983"/>
                <a:gridCol w="805189"/>
                <a:gridCol w="805947"/>
                <a:gridCol w="805189"/>
                <a:gridCol w="805947"/>
                <a:gridCol w="805947"/>
              </a:tblGrid>
              <a:tr h="280099">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58788">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840">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93.3</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91.2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smtClean="0">
                          <a:latin typeface="+mn-lt"/>
                        </a:rPr>
                        <a:t>90.2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840">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80.7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72.6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77.3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smtClean="0">
                          <a:latin typeface="+mn-lt"/>
                        </a:rPr>
                        <a:t>69.6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8">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18.3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18.6</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15.2</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b="1" dirty="0" smtClean="0"/>
                        <a:t>20.6</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791">
                <a:tc>
                  <a:txBody>
                    <a:bodyPr/>
                    <a:lstStyle/>
                    <a:p>
                      <a:pPr marL="0" marR="0">
                        <a:lnSpc>
                          <a:spcPct val="115000"/>
                        </a:lnSpc>
                        <a:spcBef>
                          <a:spcPts val="0"/>
                        </a:spcBef>
                        <a:spcAft>
                          <a:spcPts val="1000"/>
                        </a:spcAft>
                      </a:pPr>
                      <a:endParaRPr lang="en-US" sz="900" dirty="0">
                        <a:latin typeface="Calibri"/>
                        <a:ea typeface="Calibri"/>
                        <a:cs typeface="Times New Roman"/>
                      </a:endParaRPr>
                    </a:p>
                    <a:p>
                      <a:pPr marL="0" marR="0">
                        <a:lnSpc>
                          <a:spcPct val="115000"/>
                        </a:lnSpc>
                        <a:spcBef>
                          <a:spcPts val="0"/>
                        </a:spcBef>
                        <a:spcAft>
                          <a:spcPts val="0"/>
                        </a:spcAft>
                      </a:pPr>
                      <a:r>
                        <a:rPr lang="en-US" sz="1400" b="1" dirty="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8">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840">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91.9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95.8</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smtClean="0">
                          <a:latin typeface="+mn-lt"/>
                        </a:rPr>
                        <a:t>96.2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840">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72.3</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73.9</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73.8</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78.9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dirty="0" smtClean="0">
                          <a:latin typeface="+mn-lt"/>
                        </a:rPr>
                        <a:t>70.3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8">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19.6</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22.1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18.6</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16.9</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1200" b="1" dirty="0" smtClean="0">
                          <a:latin typeface="+mn-lt"/>
                        </a:rPr>
                        <a:t>25.9</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88">
                <a:tc>
                  <a:txBody>
                    <a:bodyPr/>
                    <a:lstStyle/>
                    <a:p>
                      <a:pPr marL="0" marR="0">
                        <a:lnSpc>
                          <a:spcPct val="115000"/>
                        </a:lnSpc>
                        <a:spcBef>
                          <a:spcPts val="0"/>
                        </a:spcBef>
                        <a:spcAft>
                          <a:spcPts val="1000"/>
                        </a:spcAft>
                      </a:pPr>
                      <a:endParaRPr lang="en-US" sz="900" dirty="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9" name="Slide Number Placeholder 8"/>
          <p:cNvSpPr>
            <a:spLocks noGrp="1"/>
          </p:cNvSpPr>
          <p:nvPr>
            <p:ph type="sldNum" sz="quarter" idx="12"/>
          </p:nvPr>
        </p:nvSpPr>
        <p:spPr/>
        <p:txBody>
          <a:bodyPr/>
          <a:lstStyle/>
          <a:p>
            <a:fld id="{454FC882-7D20-459E-A11F-4CEF1099FE9B}" type="slidenum">
              <a:rPr lang="en-US" smtClean="0"/>
              <a:pPr/>
              <a:t>44</a:t>
            </a:fld>
            <a:endParaRPr lang="en-US" dirty="0"/>
          </a:p>
        </p:txBody>
      </p:sp>
    </p:spTree>
    <p:extLst>
      <p:ext uri="{BB962C8B-B14F-4D97-AF65-F5344CB8AC3E}">
        <p14:creationId xmlns:p14="http://schemas.microsoft.com/office/powerpoint/2010/main" xmlns="" val="22850289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069848"/>
          </a:xfrm>
        </p:spPr>
        <p:txBody>
          <a:bodyPr>
            <a:normAutofit fontScale="90000"/>
          </a:bodyPr>
          <a:lstStyle/>
          <a:p>
            <a:r>
              <a:rPr lang="en-US" sz="3600" dirty="0" smtClean="0"/>
              <a:t>African American/Black Subgroup (Grade 3)</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xmlns="" val="2102690609"/>
              </p:ext>
            </p:extLst>
          </p:nvPr>
        </p:nvGraphicFramePr>
        <p:xfrm>
          <a:off x="157842" y="1524000"/>
          <a:ext cx="5252358" cy="3809998"/>
        </p:xfrm>
        <a:graphic>
          <a:graphicData uri="http://schemas.openxmlformats.org/drawingml/2006/table">
            <a:tbl>
              <a:tblPr/>
              <a:tblGrid>
                <a:gridCol w="1045400"/>
                <a:gridCol w="840917"/>
                <a:gridCol w="841708"/>
                <a:gridCol w="840917"/>
                <a:gridCol w="841708"/>
                <a:gridCol w="841708"/>
              </a:tblGrid>
              <a:tr h="276756">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55699">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903">
                <a:tc>
                  <a:txBody>
                    <a:bodyPr/>
                    <a:lstStyle/>
                    <a:p>
                      <a:pPr marL="0" marR="0">
                        <a:lnSpc>
                          <a:spcPct val="115000"/>
                        </a:lnSpc>
                        <a:spcBef>
                          <a:spcPts val="0"/>
                        </a:spcBef>
                        <a:spcAft>
                          <a:spcPts val="1000"/>
                        </a:spcAft>
                      </a:pPr>
                      <a:r>
                        <a:rPr lang="en-US" sz="1200" dirty="0" smtClean="0">
                          <a:latin typeface="+mn-lt"/>
                          <a:ea typeface="Calibri"/>
                          <a:cs typeface="Times New Roman"/>
                        </a:rPr>
                        <a:t>CPI 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91.2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173">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a:t>
                      </a:r>
                      <a:r>
                        <a:rPr lang="en-US" sz="1200" baseline="0" dirty="0" smtClean="0">
                          <a:latin typeface="+mn-lt"/>
                          <a:ea typeface="Calibri"/>
                          <a:cs typeface="Times New Roman"/>
                        </a:rPr>
                        <a:t>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80.8</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74.4</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78.1</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74.2</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70.2</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699">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12</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19.7</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13.9</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18.5</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21</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643">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699">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903">
                <a:tc>
                  <a:txBody>
                    <a:bodyPr/>
                    <a:lstStyle/>
                    <a:p>
                      <a:pPr marL="0" marR="0">
                        <a:lnSpc>
                          <a:spcPct val="115000"/>
                        </a:lnSpc>
                        <a:spcBef>
                          <a:spcPts val="0"/>
                        </a:spcBef>
                        <a:spcAft>
                          <a:spcPts val="1000"/>
                        </a:spcAft>
                      </a:pPr>
                      <a:r>
                        <a:rPr lang="en-US" sz="1200" dirty="0" smtClean="0">
                          <a:latin typeface="+mn-lt"/>
                          <a:ea typeface="Calibri"/>
                          <a:cs typeface="Times New Roman"/>
                        </a:rPr>
                        <a:t>CPI 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95.3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96.8</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173">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68.1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76.1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79.7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80</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75</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699">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25.8</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19.4</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13.4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15.3</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21.8</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651">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Rectangle 3"/>
          <p:cNvSpPr/>
          <p:nvPr/>
        </p:nvSpPr>
        <p:spPr>
          <a:xfrm>
            <a:off x="6019800" y="1524000"/>
            <a:ext cx="2966357" cy="4570482"/>
          </a:xfrm>
          <a:prstGeom prst="rect">
            <a:avLst/>
          </a:prstGeom>
          <a:solidFill>
            <a:srgbClr val="FFFF00"/>
          </a:solidFill>
        </p:spPr>
        <p:txBody>
          <a:bodyPr wrap="square">
            <a:spAutoFit/>
          </a:bodyPr>
          <a:lstStyle/>
          <a:p>
            <a:pPr>
              <a:spcBef>
                <a:spcPts val="0"/>
              </a:spcBef>
            </a:pPr>
            <a:r>
              <a:rPr lang="en-US" sz="1500" i="1" dirty="0" smtClean="0"/>
              <a:t>Have </a:t>
            </a:r>
            <a:r>
              <a:rPr lang="en-US" sz="1500" i="1" dirty="0"/>
              <a:t>gaps in performance between student groups decreased over time?  </a:t>
            </a:r>
          </a:p>
          <a:p>
            <a:pPr marL="109728" indent="0">
              <a:spcBef>
                <a:spcPts val="0"/>
              </a:spcBef>
              <a:buNone/>
            </a:pPr>
            <a:r>
              <a:rPr lang="en-US" sz="1500" b="1" dirty="0" smtClean="0"/>
              <a:t>ELA- No Math- No ELA</a:t>
            </a:r>
            <a:endParaRPr lang="en-US" sz="1500" dirty="0"/>
          </a:p>
          <a:p>
            <a:pPr>
              <a:spcBef>
                <a:spcPts val="0"/>
              </a:spcBef>
            </a:pPr>
            <a:r>
              <a:rPr lang="en-US" sz="1500" i="1" dirty="0"/>
              <a:t>Have all groups of students gained over time? </a:t>
            </a:r>
          </a:p>
          <a:p>
            <a:pPr marL="109728" indent="0">
              <a:spcBef>
                <a:spcPts val="0"/>
              </a:spcBef>
              <a:buNone/>
            </a:pPr>
            <a:r>
              <a:rPr lang="en-US" sz="1500" b="1" dirty="0" smtClean="0"/>
              <a:t>No</a:t>
            </a:r>
            <a:endParaRPr lang="en-US" sz="1500" b="1" i="1" dirty="0"/>
          </a:p>
          <a:p>
            <a:pPr>
              <a:spcBef>
                <a:spcPts val="0"/>
              </a:spcBef>
            </a:pPr>
            <a:r>
              <a:rPr lang="en-US" sz="1500" i="1" dirty="0"/>
              <a:t>What is the magnitude of the gap between groups?  </a:t>
            </a:r>
          </a:p>
          <a:p>
            <a:pPr marL="109728" indent="0">
              <a:spcBef>
                <a:spcPts val="0"/>
              </a:spcBef>
              <a:buNone/>
            </a:pPr>
            <a:r>
              <a:rPr lang="en-US" sz="1500" b="1" dirty="0" smtClean="0"/>
              <a:t>Notable</a:t>
            </a:r>
            <a:r>
              <a:rPr lang="en-US" sz="1500" b="1" dirty="0"/>
              <a:t> </a:t>
            </a:r>
            <a:r>
              <a:rPr lang="en-US" sz="1500" b="1" dirty="0" smtClean="0"/>
              <a:t>in Math and ELA</a:t>
            </a:r>
            <a:endParaRPr lang="en-US" sz="1500" b="1" dirty="0"/>
          </a:p>
          <a:p>
            <a:pPr>
              <a:spcBef>
                <a:spcPts val="0"/>
              </a:spcBef>
            </a:pPr>
            <a:r>
              <a:rPr lang="en-US" sz="1500" i="1" dirty="0" smtClean="0"/>
              <a:t>How </a:t>
            </a:r>
            <a:r>
              <a:rPr lang="en-US" sz="1500" i="1" dirty="0"/>
              <a:t>does each group of students currently perform relative to their counterparts in other schools, districts, or states?</a:t>
            </a:r>
          </a:p>
          <a:p>
            <a:pPr>
              <a:buNone/>
            </a:pPr>
            <a:r>
              <a:rPr lang="en-US" sz="1600" b="1" dirty="0" smtClean="0"/>
              <a:t>CPI for this subgroup is above the state subgroup in math and below in ELA</a:t>
            </a:r>
          </a:p>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45</a:t>
            </a:fld>
            <a:endParaRPr lang="en-US" dirty="0"/>
          </a:p>
        </p:txBody>
      </p:sp>
    </p:spTree>
    <p:extLst>
      <p:ext uri="{BB962C8B-B14F-4D97-AF65-F5344CB8AC3E}">
        <p14:creationId xmlns:p14="http://schemas.microsoft.com/office/powerpoint/2010/main" xmlns="" val="6346955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038"/>
            <a:ext cx="8229600" cy="1069848"/>
          </a:xfrm>
        </p:spPr>
        <p:txBody>
          <a:bodyPr>
            <a:normAutofit fontScale="90000"/>
          </a:bodyPr>
          <a:lstStyle/>
          <a:p>
            <a:r>
              <a:rPr lang="en-US" dirty="0" smtClean="0"/>
              <a:t>Special Education Subgroup (Grade 3)</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072995892"/>
              </p:ext>
            </p:extLst>
          </p:nvPr>
        </p:nvGraphicFramePr>
        <p:xfrm>
          <a:off x="152397" y="1295400"/>
          <a:ext cx="5334002" cy="4038600"/>
        </p:xfrm>
        <a:graphic>
          <a:graphicData uri="http://schemas.openxmlformats.org/drawingml/2006/table">
            <a:tbl>
              <a:tblPr/>
              <a:tblGrid>
                <a:gridCol w="1061650"/>
                <a:gridCol w="853988"/>
                <a:gridCol w="854792"/>
                <a:gridCol w="853988"/>
                <a:gridCol w="854792"/>
                <a:gridCol w="854792"/>
              </a:tblGrid>
              <a:tr h="294019">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71649">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71">
                <a:tc>
                  <a:txBody>
                    <a:bodyPr/>
                    <a:lstStyle/>
                    <a:p>
                      <a:pPr marL="0" marR="0">
                        <a:lnSpc>
                          <a:spcPct val="115000"/>
                        </a:lnSpc>
                        <a:spcBef>
                          <a:spcPts val="0"/>
                        </a:spcBef>
                        <a:spcAft>
                          <a:spcPts val="1000"/>
                        </a:spcAft>
                      </a:pPr>
                      <a:r>
                        <a:rPr lang="en-US" sz="1200" dirty="0" smtClean="0">
                          <a:latin typeface="+mn-lt"/>
                          <a:ea typeface="Calibri"/>
                          <a:cs typeface="Times New Roman"/>
                        </a:rPr>
                        <a:t>CPI Non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91.7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93.4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93.4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71">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80.7</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79.2</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76.2</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72.3</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63.5</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49">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12.7</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13.8</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15.5</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21.1</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30.1</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931">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49">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71">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Non</a:t>
                      </a:r>
                      <a:r>
                        <a:rPr lang="en-US" sz="1200" baseline="0" dirty="0" smtClean="0">
                          <a:latin typeface="+mn-lt"/>
                          <a:ea typeface="Calibri"/>
                          <a:cs typeface="Times New Roman"/>
                        </a:rPr>
                        <a:t>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97.2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971">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a:t>
                      </a:r>
                      <a:r>
                        <a:rPr lang="en-US" sz="1200" baseline="0" dirty="0" smtClean="0">
                          <a:latin typeface="+mn-lt"/>
                          <a:ea typeface="Calibri"/>
                          <a:cs typeface="Times New Roman"/>
                        </a:rPr>
                        <a:t> Education </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83</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77.4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77.2</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75.8</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49">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16.9</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11.8</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15.5</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18.9</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21.4</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17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Rectangle 3"/>
          <p:cNvSpPr/>
          <p:nvPr/>
        </p:nvSpPr>
        <p:spPr>
          <a:xfrm>
            <a:off x="6096001" y="1524000"/>
            <a:ext cx="2890156" cy="4555093"/>
          </a:xfrm>
          <a:prstGeom prst="rect">
            <a:avLst/>
          </a:prstGeom>
          <a:solidFill>
            <a:srgbClr val="FFFF00"/>
          </a:solidFill>
        </p:spPr>
        <p:txBody>
          <a:bodyPr wrap="square">
            <a:spAutoFit/>
          </a:bodyPr>
          <a:lstStyle/>
          <a:p>
            <a:pPr>
              <a:spcBef>
                <a:spcPts val="0"/>
              </a:spcBef>
            </a:pPr>
            <a:r>
              <a:rPr lang="en-US" sz="1500" i="1" dirty="0" smtClean="0"/>
              <a:t>Have </a:t>
            </a:r>
            <a:r>
              <a:rPr lang="en-US" sz="1500" i="1" dirty="0"/>
              <a:t>gaps in performance between student groups decreased over time?  </a:t>
            </a:r>
          </a:p>
          <a:p>
            <a:pPr marL="109728" indent="0">
              <a:spcBef>
                <a:spcPts val="0"/>
              </a:spcBef>
              <a:buNone/>
            </a:pPr>
            <a:r>
              <a:rPr lang="en-US" sz="1500" b="1" dirty="0" smtClean="0"/>
              <a:t>No</a:t>
            </a:r>
            <a:endParaRPr lang="en-US" sz="1500" dirty="0"/>
          </a:p>
          <a:p>
            <a:pPr>
              <a:spcBef>
                <a:spcPts val="0"/>
              </a:spcBef>
            </a:pPr>
            <a:r>
              <a:rPr lang="en-US" sz="1500" i="1" dirty="0"/>
              <a:t>Have all groups of students gained over time? </a:t>
            </a:r>
          </a:p>
          <a:p>
            <a:pPr marL="109728" indent="0">
              <a:spcBef>
                <a:spcPts val="0"/>
              </a:spcBef>
              <a:buNone/>
            </a:pPr>
            <a:r>
              <a:rPr lang="en-US" sz="1500" b="1" dirty="0" smtClean="0"/>
              <a:t>No</a:t>
            </a:r>
            <a:endParaRPr lang="en-US" sz="1500" b="1" i="1" dirty="0"/>
          </a:p>
          <a:p>
            <a:pPr>
              <a:spcBef>
                <a:spcPts val="0"/>
              </a:spcBef>
            </a:pPr>
            <a:r>
              <a:rPr lang="en-US" sz="1500" i="1" dirty="0"/>
              <a:t>What is the magnitude of the gap between groups?  </a:t>
            </a:r>
          </a:p>
          <a:p>
            <a:pPr marL="109728" indent="0">
              <a:spcBef>
                <a:spcPts val="0"/>
              </a:spcBef>
              <a:buNone/>
            </a:pPr>
            <a:r>
              <a:rPr lang="en-US" sz="1500" b="1" dirty="0" smtClean="0"/>
              <a:t>Notable in both ELA and Math</a:t>
            </a:r>
            <a:endParaRPr lang="en-US" sz="1500" b="1" dirty="0"/>
          </a:p>
          <a:p>
            <a:pPr>
              <a:spcBef>
                <a:spcPts val="0"/>
              </a:spcBef>
            </a:pPr>
            <a:r>
              <a:rPr lang="en-US" sz="1500" i="1" dirty="0" smtClean="0"/>
              <a:t>How </a:t>
            </a:r>
            <a:r>
              <a:rPr lang="en-US" sz="1500" i="1" dirty="0"/>
              <a:t>does each group of students currently perform relative to their counterparts in other schools, districts, or states?</a:t>
            </a:r>
          </a:p>
          <a:p>
            <a:pPr>
              <a:buNone/>
            </a:pPr>
            <a:r>
              <a:rPr lang="en-US" sz="1600" b="1" dirty="0" smtClean="0"/>
              <a:t>CPI for this subgroup is above the state subgroup.</a:t>
            </a:r>
          </a:p>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46</a:t>
            </a:fld>
            <a:endParaRPr lang="en-US" dirty="0"/>
          </a:p>
        </p:txBody>
      </p:sp>
    </p:spTree>
    <p:extLst>
      <p:ext uri="{BB962C8B-B14F-4D97-AF65-F5344CB8AC3E}">
        <p14:creationId xmlns:p14="http://schemas.microsoft.com/office/powerpoint/2010/main" xmlns="" val="2102187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14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Low Income Subgroup (Grade 4)</a:t>
            </a:r>
            <a:endParaRPr lang="en-US" dirty="0"/>
          </a:p>
        </p:txBody>
      </p:sp>
      <p:sp>
        <p:nvSpPr>
          <p:cNvPr id="5" name="Text Placeholder 7"/>
          <p:cNvSpPr txBox="1">
            <a:spLocks/>
          </p:cNvSpPr>
          <p:nvPr/>
        </p:nvSpPr>
        <p:spPr>
          <a:xfrm>
            <a:off x="5715000" y="1295400"/>
            <a:ext cx="2895600" cy="4843463"/>
          </a:xfrm>
          <a:prstGeom prst="rect">
            <a:avLst/>
          </a:prstGeom>
          <a:solidFill>
            <a:srgbClr val="FFFF00"/>
          </a:solidFill>
        </p:spPr>
        <p:txBody>
          <a:bodyPr vert="horz">
            <a:normAutofit fontScale="5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Bef>
                <a:spcPts val="0"/>
              </a:spcBef>
              <a:buNone/>
            </a:pPr>
            <a:r>
              <a:rPr lang="en-US" i="1" dirty="0" smtClean="0"/>
              <a:t>Have gaps in performance between student groups decreased over time?  </a:t>
            </a:r>
            <a:r>
              <a:rPr lang="en-US" b="1" i="1" dirty="0" smtClean="0"/>
              <a:t>Yes, in Math and ELA</a:t>
            </a:r>
            <a:endParaRPr lang="en-US" i="1" dirty="0" smtClean="0"/>
          </a:p>
          <a:p>
            <a:pPr>
              <a:spcBef>
                <a:spcPts val="0"/>
              </a:spcBef>
            </a:pPr>
            <a:endParaRPr lang="en-US" dirty="0" smtClean="0"/>
          </a:p>
          <a:p>
            <a:pPr marL="109728" indent="0">
              <a:spcBef>
                <a:spcPts val="0"/>
              </a:spcBef>
              <a:buNone/>
            </a:pPr>
            <a:r>
              <a:rPr lang="en-US" i="1" dirty="0" smtClean="0"/>
              <a:t>Have all groups of students gained over time? </a:t>
            </a:r>
            <a:r>
              <a:rPr lang="en-US" b="1" i="1" dirty="0" smtClean="0"/>
              <a:t>Yes in Math, ELA remained flat</a:t>
            </a:r>
          </a:p>
          <a:p>
            <a:pPr lvl="1">
              <a:spcBef>
                <a:spcPts val="0"/>
              </a:spcBef>
              <a:buFont typeface="Georgia"/>
              <a:buNone/>
            </a:pPr>
            <a:endParaRPr lang="en-US" b="1" i="1" dirty="0" smtClean="0"/>
          </a:p>
          <a:p>
            <a:pPr marL="109728" indent="0">
              <a:spcBef>
                <a:spcPts val="0"/>
              </a:spcBef>
              <a:buNone/>
            </a:pPr>
            <a:r>
              <a:rPr lang="en-US" i="1" dirty="0" smtClean="0"/>
              <a:t>What is the magnitude of the gap between groups?  </a:t>
            </a:r>
          </a:p>
          <a:p>
            <a:pPr>
              <a:spcBef>
                <a:spcPts val="0"/>
              </a:spcBef>
              <a:buFont typeface="Georgia"/>
              <a:buNone/>
            </a:pPr>
            <a:r>
              <a:rPr lang="en-US" b="1" i="1" dirty="0" smtClean="0"/>
              <a:t>Notable</a:t>
            </a:r>
          </a:p>
          <a:p>
            <a:pPr>
              <a:spcBef>
                <a:spcPts val="0"/>
              </a:spcBef>
              <a:buFont typeface="Georgia"/>
              <a:buNone/>
            </a:pPr>
            <a:endParaRPr lang="en-US" b="1" i="1" dirty="0" smtClean="0"/>
          </a:p>
          <a:p>
            <a:pPr marL="109728" indent="0">
              <a:spcBef>
                <a:spcPts val="0"/>
              </a:spcBef>
              <a:buNone/>
            </a:pPr>
            <a:r>
              <a:rPr lang="en-US" i="1" dirty="0" smtClean="0"/>
              <a:t>How does each group of students currently perform relative to their counterparts in other schools, districts, or states?  </a:t>
            </a:r>
            <a:r>
              <a:rPr lang="en-US" b="1" dirty="0" smtClean="0"/>
              <a:t>CPI for this subgroup is consistent with the state in ELA AND above the state subgroup in math.</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289554488"/>
              </p:ext>
            </p:extLst>
          </p:nvPr>
        </p:nvGraphicFramePr>
        <p:xfrm>
          <a:off x="228600" y="1195811"/>
          <a:ext cx="5105400" cy="4214391"/>
        </p:xfrm>
        <a:graphic>
          <a:graphicData uri="http://schemas.openxmlformats.org/drawingml/2006/table">
            <a:tbl>
              <a:tblPr/>
              <a:tblGrid>
                <a:gridCol w="1016150"/>
                <a:gridCol w="817388"/>
                <a:gridCol w="818158"/>
                <a:gridCol w="817388"/>
                <a:gridCol w="818158"/>
                <a:gridCol w="818158"/>
              </a:tblGrid>
              <a:tr h="285257">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63553">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584">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90.4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91.2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88.9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584">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70.7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75.6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72.1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67.6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67.5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53">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19.7</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17.3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22.3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23.6</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21.4</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033">
                <a:tc>
                  <a:txBody>
                    <a:bodyPr/>
                    <a:lstStyle/>
                    <a:p>
                      <a:pPr marL="0" marR="0">
                        <a:lnSpc>
                          <a:spcPct val="115000"/>
                        </a:lnSpc>
                        <a:spcBef>
                          <a:spcPts val="0"/>
                        </a:spcBef>
                        <a:spcAft>
                          <a:spcPts val="1000"/>
                        </a:spcAft>
                      </a:pPr>
                      <a:endParaRPr lang="en-US" sz="900" dirty="0">
                        <a:latin typeface="Calibri"/>
                        <a:ea typeface="Calibri"/>
                        <a:cs typeface="Times New Roman"/>
                      </a:endParaRPr>
                    </a:p>
                    <a:p>
                      <a:pPr marL="0" marR="0">
                        <a:lnSpc>
                          <a:spcPct val="115000"/>
                        </a:lnSpc>
                        <a:spcBef>
                          <a:spcPts val="0"/>
                        </a:spcBef>
                        <a:spcAft>
                          <a:spcPts val="0"/>
                        </a:spcAft>
                      </a:pPr>
                      <a:r>
                        <a:rPr lang="en-US" sz="1400" b="1" dirty="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53">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584">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90.7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584">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68.1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75</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75</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69.6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73.1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53">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19.9</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17</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19.5</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21.1</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19.6</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3553">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9" name="Slide Number Placeholder 8"/>
          <p:cNvSpPr>
            <a:spLocks noGrp="1"/>
          </p:cNvSpPr>
          <p:nvPr>
            <p:ph type="sldNum" sz="quarter" idx="12"/>
          </p:nvPr>
        </p:nvSpPr>
        <p:spPr/>
        <p:txBody>
          <a:bodyPr/>
          <a:lstStyle/>
          <a:p>
            <a:fld id="{454FC882-7D20-459E-A11F-4CEF1099FE9B}" type="slidenum">
              <a:rPr lang="en-US" smtClean="0"/>
              <a:pPr/>
              <a:t>47</a:t>
            </a:fld>
            <a:endParaRPr lang="en-US" dirty="0"/>
          </a:p>
        </p:txBody>
      </p:sp>
    </p:spTree>
    <p:extLst>
      <p:ext uri="{BB962C8B-B14F-4D97-AF65-F5344CB8AC3E}">
        <p14:creationId xmlns:p14="http://schemas.microsoft.com/office/powerpoint/2010/main" xmlns="" val="22850289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069848"/>
          </a:xfrm>
        </p:spPr>
        <p:txBody>
          <a:bodyPr>
            <a:normAutofit fontScale="90000"/>
          </a:bodyPr>
          <a:lstStyle/>
          <a:p>
            <a:r>
              <a:rPr lang="en-US" sz="3600" dirty="0" smtClean="0"/>
              <a:t>African American/Black Subgroup (Grade 4)</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xmlns="" val="4114717230"/>
              </p:ext>
            </p:extLst>
          </p:nvPr>
        </p:nvGraphicFramePr>
        <p:xfrm>
          <a:off x="157842" y="1524000"/>
          <a:ext cx="5328557" cy="4038599"/>
        </p:xfrm>
        <a:graphic>
          <a:graphicData uri="http://schemas.openxmlformats.org/drawingml/2006/table">
            <a:tbl>
              <a:tblPr/>
              <a:tblGrid>
                <a:gridCol w="1060566"/>
                <a:gridCol w="853117"/>
                <a:gridCol w="853919"/>
                <a:gridCol w="853117"/>
                <a:gridCol w="853919"/>
                <a:gridCol w="853919"/>
              </a:tblGrid>
              <a:tr h="293362">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71041">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997">
                <a:tc>
                  <a:txBody>
                    <a:bodyPr/>
                    <a:lstStyle/>
                    <a:p>
                      <a:pPr marL="0" marR="0">
                        <a:lnSpc>
                          <a:spcPct val="115000"/>
                        </a:lnSpc>
                        <a:spcBef>
                          <a:spcPts val="0"/>
                        </a:spcBef>
                        <a:spcAft>
                          <a:spcPts val="1000"/>
                        </a:spcAft>
                      </a:pPr>
                      <a:r>
                        <a:rPr lang="en-US" sz="1200" dirty="0" smtClean="0">
                          <a:latin typeface="+mn-lt"/>
                          <a:ea typeface="Calibri"/>
                          <a:cs typeface="Times New Roman"/>
                        </a:rPr>
                        <a:t>CPI 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91.8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92.9</a:t>
                      </a:r>
                      <a:r>
                        <a:rPr lang="en-US" sz="1200" dirty="0">
                          <a:latin typeface="+mn-lt"/>
                        </a:rPr>
                        <a:t>6</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89.5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324">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a:t>
                      </a:r>
                      <a:r>
                        <a:rPr lang="en-US" sz="1200" baseline="0" dirty="0" smtClean="0">
                          <a:latin typeface="+mn-lt"/>
                          <a:ea typeface="Calibri"/>
                          <a:cs typeface="Times New Roman"/>
                        </a:rPr>
                        <a:t>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70.2</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77.6</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70.9</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72.4</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60.9</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41">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21.6</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16.8</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24.7</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20.2</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28.6</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701">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41">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0997">
                <a:tc>
                  <a:txBody>
                    <a:bodyPr/>
                    <a:lstStyle/>
                    <a:p>
                      <a:pPr marL="0" marR="0">
                        <a:lnSpc>
                          <a:spcPct val="115000"/>
                        </a:lnSpc>
                        <a:spcBef>
                          <a:spcPts val="0"/>
                        </a:spcBef>
                        <a:spcAft>
                          <a:spcPts val="1000"/>
                        </a:spcAft>
                      </a:pPr>
                      <a:r>
                        <a:rPr lang="en-US" sz="1200" dirty="0" smtClean="0">
                          <a:latin typeface="+mn-lt"/>
                          <a:ea typeface="Calibri"/>
                          <a:cs typeface="Times New Roman"/>
                        </a:rPr>
                        <a:t>CPI 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87.9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324">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70.2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71.4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75.6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73.5</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75.8</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041">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17.7</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22.5</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18.6</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16.8</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73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Rectangle 3"/>
          <p:cNvSpPr/>
          <p:nvPr/>
        </p:nvSpPr>
        <p:spPr>
          <a:xfrm>
            <a:off x="5843589" y="1524000"/>
            <a:ext cx="3142568" cy="4832093"/>
          </a:xfrm>
          <a:prstGeom prst="rect">
            <a:avLst/>
          </a:prstGeom>
          <a:solidFill>
            <a:srgbClr val="FFFF00"/>
          </a:solidFill>
        </p:spPr>
        <p:txBody>
          <a:bodyPr wrap="square">
            <a:spAutoFit/>
          </a:bodyPr>
          <a:lstStyle/>
          <a:p>
            <a:pPr>
              <a:spcBef>
                <a:spcPts val="0"/>
              </a:spcBef>
            </a:pPr>
            <a:r>
              <a:rPr lang="en-US" sz="1500" i="1" dirty="0" smtClean="0"/>
              <a:t>Have </a:t>
            </a:r>
            <a:r>
              <a:rPr lang="en-US" sz="1500" i="1" dirty="0"/>
              <a:t>gaps in performance between student groups decreased over time</a:t>
            </a:r>
            <a:r>
              <a:rPr lang="en-US" sz="1500" i="1" dirty="0" smtClean="0"/>
              <a:t>?  </a:t>
            </a:r>
            <a:r>
              <a:rPr lang="en-US" sz="1500" b="1" i="1" dirty="0" smtClean="0"/>
              <a:t>Yes- in Math, no in ELA</a:t>
            </a:r>
            <a:endParaRPr lang="en-US" sz="1500" i="1" dirty="0"/>
          </a:p>
          <a:p>
            <a:pPr>
              <a:spcBef>
                <a:spcPts val="0"/>
              </a:spcBef>
            </a:pPr>
            <a:r>
              <a:rPr lang="en-US" sz="1500" i="1" dirty="0" smtClean="0"/>
              <a:t>Have </a:t>
            </a:r>
            <a:r>
              <a:rPr lang="en-US" sz="1500" i="1" dirty="0"/>
              <a:t>all groups of students gained over time? </a:t>
            </a:r>
            <a:r>
              <a:rPr lang="en-US" sz="1500" i="1" dirty="0" smtClean="0"/>
              <a:t> </a:t>
            </a:r>
            <a:r>
              <a:rPr lang="en-US" sz="1500" b="1" i="1" dirty="0" smtClean="0"/>
              <a:t>Yes in Math, no in ELA</a:t>
            </a:r>
            <a:endParaRPr lang="en-US" sz="1500" i="1" dirty="0"/>
          </a:p>
          <a:p>
            <a:pPr>
              <a:spcBef>
                <a:spcPts val="0"/>
              </a:spcBef>
            </a:pPr>
            <a:r>
              <a:rPr lang="en-US" sz="1500" i="1" dirty="0" smtClean="0"/>
              <a:t>What </a:t>
            </a:r>
            <a:r>
              <a:rPr lang="en-US" sz="1500" i="1" dirty="0"/>
              <a:t>is the magnitude of the gap between groups?  </a:t>
            </a:r>
            <a:endParaRPr lang="en-US" sz="1500" i="1" dirty="0" smtClean="0"/>
          </a:p>
          <a:p>
            <a:pPr>
              <a:spcBef>
                <a:spcPts val="0"/>
              </a:spcBef>
            </a:pPr>
            <a:r>
              <a:rPr lang="en-US" sz="1500" b="1" i="1" dirty="0" smtClean="0"/>
              <a:t>Notable</a:t>
            </a:r>
            <a:endParaRPr lang="en-US" sz="1500" b="1" i="1" dirty="0"/>
          </a:p>
          <a:p>
            <a:r>
              <a:rPr lang="en-US" sz="1500" i="1" dirty="0" smtClean="0"/>
              <a:t>How </a:t>
            </a:r>
            <a:r>
              <a:rPr lang="en-US" sz="1500" i="1" dirty="0"/>
              <a:t>does each group of students currently perform relative to their counterparts in other schools, districts, or states</a:t>
            </a:r>
            <a:r>
              <a:rPr lang="en-US" sz="1500" i="1" dirty="0" smtClean="0"/>
              <a:t>?</a:t>
            </a:r>
            <a:r>
              <a:rPr lang="en-US" sz="1600" b="1" dirty="0" smtClean="0"/>
              <a:t> CPI for this subgroup is significantly above the state subgroup in math and below the state in math.</a:t>
            </a:r>
          </a:p>
          <a:p>
            <a:pPr>
              <a:spcBef>
                <a:spcPts val="0"/>
              </a:spcBef>
            </a:pPr>
            <a:endParaRPr lang="en-US" sz="1500" i="1" dirty="0"/>
          </a:p>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48</a:t>
            </a:fld>
            <a:endParaRPr lang="en-US" dirty="0"/>
          </a:p>
        </p:txBody>
      </p:sp>
    </p:spTree>
    <p:extLst>
      <p:ext uri="{BB962C8B-B14F-4D97-AF65-F5344CB8AC3E}">
        <p14:creationId xmlns:p14="http://schemas.microsoft.com/office/powerpoint/2010/main" xmlns="" val="6346955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038"/>
            <a:ext cx="8229600" cy="1069848"/>
          </a:xfrm>
        </p:spPr>
        <p:txBody>
          <a:bodyPr>
            <a:normAutofit fontScale="90000"/>
          </a:bodyPr>
          <a:lstStyle/>
          <a:p>
            <a:r>
              <a:rPr lang="en-US" dirty="0" smtClean="0"/>
              <a:t>Special Education Subgroup (Grade 4)</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1501759813"/>
              </p:ext>
            </p:extLst>
          </p:nvPr>
        </p:nvGraphicFramePr>
        <p:xfrm>
          <a:off x="152397" y="1295400"/>
          <a:ext cx="5638802" cy="4495803"/>
        </p:xfrm>
        <a:graphic>
          <a:graphicData uri="http://schemas.openxmlformats.org/drawingml/2006/table">
            <a:tbl>
              <a:tblPr/>
              <a:tblGrid>
                <a:gridCol w="1122315"/>
                <a:gridCol w="902788"/>
                <a:gridCol w="903637"/>
                <a:gridCol w="902788"/>
                <a:gridCol w="903637"/>
                <a:gridCol w="903637"/>
              </a:tblGrid>
              <a:tr h="317685">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93514">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44">
                <a:tc>
                  <a:txBody>
                    <a:bodyPr/>
                    <a:lstStyle/>
                    <a:p>
                      <a:pPr marL="0" marR="0">
                        <a:lnSpc>
                          <a:spcPct val="115000"/>
                        </a:lnSpc>
                        <a:spcBef>
                          <a:spcPts val="0"/>
                        </a:spcBef>
                        <a:spcAft>
                          <a:spcPts val="1000"/>
                        </a:spcAft>
                      </a:pPr>
                      <a:r>
                        <a:rPr lang="en-US" sz="1200" dirty="0" smtClean="0">
                          <a:latin typeface="+mn-lt"/>
                          <a:ea typeface="Calibri"/>
                          <a:cs typeface="Times New Roman"/>
                        </a:rPr>
                        <a:t>CPI Non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90.5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574">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62.7</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76.4</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75</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69.6</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65.6</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14">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30.1</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18.3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22.8</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24.9</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196">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14">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44">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Non</a:t>
                      </a:r>
                      <a:r>
                        <a:rPr lang="en-US" sz="1200" baseline="0" dirty="0" smtClean="0">
                          <a:latin typeface="+mn-lt"/>
                          <a:ea typeface="Calibri"/>
                          <a:cs typeface="Times New Roman"/>
                        </a:rPr>
                        <a:t>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88.8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92.1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93.9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444">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a:t>
                      </a:r>
                      <a:r>
                        <a:rPr lang="en-US" sz="1200" baseline="0" dirty="0" smtClean="0">
                          <a:latin typeface="+mn-lt"/>
                          <a:ea typeface="Calibri"/>
                          <a:cs typeface="Times New Roman"/>
                        </a:rPr>
                        <a:t> Education </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66.9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74.6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78.3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69.5</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72.8</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514">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21.9</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19.6</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15.7</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22.6</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21.1</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96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Rectangle 3"/>
          <p:cNvSpPr/>
          <p:nvPr/>
        </p:nvSpPr>
        <p:spPr>
          <a:xfrm>
            <a:off x="6096001" y="1524000"/>
            <a:ext cx="2890156" cy="4816704"/>
          </a:xfrm>
          <a:prstGeom prst="rect">
            <a:avLst/>
          </a:prstGeom>
          <a:solidFill>
            <a:srgbClr val="FFFF00"/>
          </a:solidFill>
        </p:spPr>
        <p:txBody>
          <a:bodyPr wrap="square">
            <a:spAutoFit/>
          </a:bodyPr>
          <a:lstStyle/>
          <a:p>
            <a:pPr>
              <a:spcBef>
                <a:spcPts val="0"/>
              </a:spcBef>
            </a:pPr>
            <a:r>
              <a:rPr lang="en-US" sz="1500" i="1" dirty="0" smtClean="0"/>
              <a:t>Have </a:t>
            </a:r>
            <a:r>
              <a:rPr lang="en-US" sz="1500" i="1" dirty="0"/>
              <a:t>gaps in performance between student groups decreased over time</a:t>
            </a:r>
            <a:r>
              <a:rPr lang="en-US" sz="1500" i="1" dirty="0" smtClean="0"/>
              <a:t>?  </a:t>
            </a:r>
            <a:r>
              <a:rPr lang="en-US" sz="1500" b="1" i="1" dirty="0" smtClean="0"/>
              <a:t>Yes</a:t>
            </a:r>
            <a:r>
              <a:rPr lang="en-US" sz="1500" i="1" dirty="0" smtClean="0"/>
              <a:t>  </a:t>
            </a:r>
            <a:endParaRPr lang="en-US" sz="1500" i="1" dirty="0"/>
          </a:p>
          <a:p>
            <a:pPr>
              <a:spcBef>
                <a:spcPts val="0"/>
              </a:spcBef>
            </a:pPr>
            <a:r>
              <a:rPr lang="en-US" sz="1500" i="1" dirty="0" smtClean="0"/>
              <a:t>Have </a:t>
            </a:r>
            <a:r>
              <a:rPr lang="en-US" sz="1500" i="1" dirty="0"/>
              <a:t>all groups of students gained over time? </a:t>
            </a:r>
            <a:r>
              <a:rPr lang="en-US" sz="1500" i="1" dirty="0" smtClean="0"/>
              <a:t> </a:t>
            </a:r>
            <a:r>
              <a:rPr lang="en-US" sz="1500" b="1" i="1" dirty="0" smtClean="0"/>
              <a:t>No- Non spec education; Yes- all other groups</a:t>
            </a:r>
            <a:endParaRPr lang="en-US" sz="1500" b="1" i="1" dirty="0"/>
          </a:p>
          <a:p>
            <a:pPr>
              <a:spcBef>
                <a:spcPts val="0"/>
              </a:spcBef>
            </a:pPr>
            <a:r>
              <a:rPr lang="en-US" sz="1500" i="1" dirty="0" smtClean="0"/>
              <a:t>What </a:t>
            </a:r>
            <a:r>
              <a:rPr lang="en-US" sz="1500" i="1" dirty="0"/>
              <a:t>is the magnitude of the gap between groups?  </a:t>
            </a:r>
            <a:endParaRPr lang="en-US" sz="1500" i="1" dirty="0" smtClean="0"/>
          </a:p>
          <a:p>
            <a:pPr>
              <a:spcBef>
                <a:spcPts val="0"/>
              </a:spcBef>
            </a:pPr>
            <a:r>
              <a:rPr lang="en-US" sz="1500" b="1" i="1" dirty="0" smtClean="0"/>
              <a:t>Notable</a:t>
            </a:r>
            <a:endParaRPr lang="en-US" sz="1500" b="1" i="1" dirty="0"/>
          </a:p>
          <a:p>
            <a:r>
              <a:rPr lang="en-US" sz="1500" i="1" dirty="0" smtClean="0"/>
              <a:t>How </a:t>
            </a:r>
            <a:r>
              <a:rPr lang="en-US" sz="1500" i="1" dirty="0"/>
              <a:t>does each group of students currently perform relative to their counterparts in other schools, districts, or states</a:t>
            </a:r>
            <a:r>
              <a:rPr lang="en-US" sz="1500" i="1" dirty="0" smtClean="0"/>
              <a:t>? </a:t>
            </a:r>
            <a:r>
              <a:rPr lang="en-US" sz="1600" b="1" dirty="0" smtClean="0"/>
              <a:t>CPI for this subgroup is well above the state subgroup</a:t>
            </a:r>
            <a:r>
              <a:rPr lang="en-US" sz="1600" b="1" dirty="0"/>
              <a:t> </a:t>
            </a:r>
            <a:r>
              <a:rPr lang="en-US" sz="1600" b="1" dirty="0" smtClean="0"/>
              <a:t>in ELA</a:t>
            </a:r>
            <a:r>
              <a:rPr lang="en-US" sz="1600" b="1" dirty="0"/>
              <a:t> </a:t>
            </a:r>
            <a:r>
              <a:rPr lang="en-US" sz="1600" b="1" dirty="0" smtClean="0"/>
              <a:t>and math.</a:t>
            </a:r>
          </a:p>
          <a:p>
            <a:pPr>
              <a:spcBef>
                <a:spcPts val="0"/>
              </a:spcBef>
            </a:pPr>
            <a:endParaRPr lang="en-US" sz="1500" i="1" dirty="0"/>
          </a:p>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49</a:t>
            </a:fld>
            <a:endParaRPr lang="en-US" dirty="0"/>
          </a:p>
        </p:txBody>
      </p:sp>
    </p:spTree>
    <p:extLst>
      <p:ext uri="{BB962C8B-B14F-4D97-AF65-F5344CB8AC3E}">
        <p14:creationId xmlns:p14="http://schemas.microsoft.com/office/powerpoint/2010/main" xmlns="" val="2102187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3200400"/>
          </a:xfrm>
        </p:spPr>
        <p:txBody>
          <a:bodyPr>
            <a:normAutofit/>
          </a:bodyPr>
          <a:lstStyle/>
          <a:p>
            <a:pPr algn="ctr"/>
            <a:r>
              <a:rPr lang="en-US" b="1" dirty="0" smtClean="0"/>
              <a:t>Milton Public Schools</a:t>
            </a:r>
            <a:br>
              <a:rPr lang="en-US" b="1" dirty="0" smtClean="0"/>
            </a:br>
            <a:r>
              <a:rPr lang="en-US" b="1" i="1" dirty="0" smtClean="0"/>
              <a:t>Elementary Level </a:t>
            </a:r>
            <a:r>
              <a:rPr lang="en-US" b="1" dirty="0" smtClean="0"/>
              <a:t/>
            </a:r>
            <a:br>
              <a:rPr lang="en-US" b="1" dirty="0" smtClean="0"/>
            </a:br>
            <a:r>
              <a:rPr lang="en-US" b="1" dirty="0" smtClean="0"/>
              <a:t>Data Observations, Focus Areas, and Initiatives</a:t>
            </a:r>
            <a:br>
              <a:rPr lang="en-US" b="1" dirty="0" smtClean="0"/>
            </a:br>
            <a:endParaRPr lang="en-US" b="1" dirty="0"/>
          </a:p>
        </p:txBody>
      </p:sp>
      <p:sp>
        <p:nvSpPr>
          <p:cNvPr id="5" name="Slide Number Placeholder 4"/>
          <p:cNvSpPr>
            <a:spLocks noGrp="1"/>
          </p:cNvSpPr>
          <p:nvPr>
            <p:ph type="sldNum" sz="quarter" idx="12"/>
          </p:nvPr>
        </p:nvSpPr>
        <p:spPr/>
        <p:txBody>
          <a:bodyPr>
            <a:normAutofit/>
          </a:bodyPr>
          <a:lstStyle/>
          <a:p>
            <a:fld id="{454FC882-7D20-459E-A11F-4CEF1099FE9B}" type="slidenum">
              <a:rPr lang="en-US" smtClean="0"/>
              <a:pPr/>
              <a:t>5</a:t>
            </a:fld>
            <a:endParaRPr lang="en-US" dirty="0"/>
          </a:p>
        </p:txBody>
      </p:sp>
    </p:spTree>
    <p:extLst>
      <p:ext uri="{BB962C8B-B14F-4D97-AF65-F5344CB8AC3E}">
        <p14:creationId xmlns="" xmlns:p14="http://schemas.microsoft.com/office/powerpoint/2010/main" val="21561831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14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Low Income Subgroup (Grade 5)</a:t>
            </a:r>
            <a:endParaRPr lang="en-US" dirty="0"/>
          </a:p>
        </p:txBody>
      </p:sp>
      <p:sp>
        <p:nvSpPr>
          <p:cNvPr id="5" name="Text Placeholder 7"/>
          <p:cNvSpPr txBox="1">
            <a:spLocks/>
          </p:cNvSpPr>
          <p:nvPr/>
        </p:nvSpPr>
        <p:spPr>
          <a:xfrm>
            <a:off x="5943600" y="1295400"/>
            <a:ext cx="2667000" cy="4843463"/>
          </a:xfrm>
          <a:prstGeom prst="rect">
            <a:avLst/>
          </a:prstGeom>
          <a:solidFill>
            <a:srgbClr val="FFFF00"/>
          </a:solidFill>
        </p:spPr>
        <p:txBody>
          <a:bodyPr vert="horz">
            <a:normAutofit fontScale="5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Bef>
                <a:spcPts val="0"/>
              </a:spcBef>
              <a:buNone/>
            </a:pPr>
            <a:r>
              <a:rPr lang="en-US" i="1" dirty="0" smtClean="0"/>
              <a:t>Have gaps in performance between student groups decreased over time?  </a:t>
            </a:r>
            <a:r>
              <a:rPr lang="en-US" sz="2600" b="1" i="1" dirty="0" smtClean="0"/>
              <a:t>No in ELA, flat in Math, Yes in Science</a:t>
            </a:r>
          </a:p>
          <a:p>
            <a:pPr>
              <a:spcBef>
                <a:spcPts val="0"/>
              </a:spcBef>
            </a:pPr>
            <a:endParaRPr lang="en-US" dirty="0" smtClean="0"/>
          </a:p>
          <a:p>
            <a:pPr marL="109728" indent="0">
              <a:spcBef>
                <a:spcPts val="0"/>
              </a:spcBef>
              <a:buNone/>
            </a:pPr>
            <a:r>
              <a:rPr lang="en-US" i="1" dirty="0" smtClean="0"/>
              <a:t>Have all groups of students gained over time?  </a:t>
            </a:r>
            <a:r>
              <a:rPr lang="en-US" b="1" i="1" dirty="0" smtClean="0"/>
              <a:t>Yes</a:t>
            </a:r>
            <a:endParaRPr lang="en-US" i="1" dirty="0" smtClean="0"/>
          </a:p>
          <a:p>
            <a:pPr lvl="1">
              <a:spcBef>
                <a:spcPts val="0"/>
              </a:spcBef>
              <a:buFont typeface="Georgia"/>
              <a:buNone/>
            </a:pPr>
            <a:endParaRPr lang="en-US" b="1" i="1" dirty="0" smtClean="0"/>
          </a:p>
          <a:p>
            <a:pPr marL="109728" indent="0">
              <a:spcBef>
                <a:spcPts val="0"/>
              </a:spcBef>
              <a:buNone/>
            </a:pPr>
            <a:r>
              <a:rPr lang="en-US" i="1" dirty="0" smtClean="0"/>
              <a:t>What is the magnitude of the gap between groups? </a:t>
            </a:r>
          </a:p>
          <a:p>
            <a:pPr marL="109728" indent="0">
              <a:spcBef>
                <a:spcPts val="0"/>
              </a:spcBef>
              <a:buNone/>
            </a:pPr>
            <a:r>
              <a:rPr lang="en-US" b="1" i="1" dirty="0" smtClean="0"/>
              <a:t>Double in Math as compared to ELA</a:t>
            </a:r>
          </a:p>
          <a:p>
            <a:pPr>
              <a:spcBef>
                <a:spcPts val="0"/>
              </a:spcBef>
              <a:buFont typeface="Georgia"/>
              <a:buNone/>
            </a:pPr>
            <a:endParaRPr lang="en-US" b="1" i="1" dirty="0" smtClean="0"/>
          </a:p>
          <a:p>
            <a:pPr marL="109728" indent="0">
              <a:spcBef>
                <a:spcPts val="0"/>
              </a:spcBef>
              <a:buNone/>
            </a:pPr>
            <a:r>
              <a:rPr lang="en-US" i="1" dirty="0" smtClean="0"/>
              <a:t>How does each group of students currently perform relative to their counterparts in other schools, districts, or states?</a:t>
            </a:r>
            <a:r>
              <a:rPr lang="en-US" b="1" dirty="0" smtClean="0"/>
              <a:t> CPI for this subgroup is significantly above the state subgroup.</a:t>
            </a:r>
          </a:p>
          <a:p>
            <a:pPr marL="109728" indent="0">
              <a:spcBef>
                <a:spcPts val="0"/>
              </a:spcBef>
              <a:buNone/>
            </a:pPr>
            <a:endParaRPr lang="en-US" i="1" dirty="0" smtClean="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979659128"/>
              </p:ext>
            </p:extLst>
          </p:nvPr>
        </p:nvGraphicFramePr>
        <p:xfrm>
          <a:off x="228600" y="1195811"/>
          <a:ext cx="5257798" cy="5139287"/>
        </p:xfrm>
        <a:graphic>
          <a:graphicData uri="http://schemas.openxmlformats.org/drawingml/2006/table">
            <a:tbl>
              <a:tblPr/>
              <a:tblGrid>
                <a:gridCol w="1046482"/>
                <a:gridCol w="841788"/>
                <a:gridCol w="842580"/>
                <a:gridCol w="841788"/>
                <a:gridCol w="842580"/>
                <a:gridCol w="842580"/>
              </a:tblGrid>
              <a:tr h="248118">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94.8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95.8</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94.6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79.2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83.5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83.1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86.5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82.1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14.4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12.3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11.7</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9.3</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12.5</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887">
                <a:tc>
                  <a:txBody>
                    <a:bodyPr/>
                    <a:lstStyle/>
                    <a:p>
                      <a:pPr marL="0" marR="0">
                        <a:lnSpc>
                          <a:spcPct val="115000"/>
                        </a:lnSpc>
                        <a:spcBef>
                          <a:spcPts val="0"/>
                        </a:spcBef>
                        <a:spcAft>
                          <a:spcPts val="1000"/>
                        </a:spcAft>
                      </a:pPr>
                      <a:endParaRPr lang="en-US" sz="900" dirty="0">
                        <a:latin typeface="Calibri"/>
                        <a:ea typeface="Calibri"/>
                        <a:cs typeface="Times New Roman"/>
                      </a:endParaRPr>
                    </a:p>
                    <a:p>
                      <a:pPr marL="0" marR="0">
                        <a:lnSpc>
                          <a:spcPct val="115000"/>
                        </a:lnSpc>
                        <a:spcBef>
                          <a:spcPts val="0"/>
                        </a:spcBef>
                        <a:spcAft>
                          <a:spcPts val="0"/>
                        </a:spcAft>
                      </a:pPr>
                      <a:r>
                        <a:rPr lang="en-US" sz="1400" b="1" dirty="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88.7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77.1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79.7</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80.2</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77.4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74.4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11.6</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16.2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14.8</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18.7</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18.6</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40">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Science</a:t>
                      </a:r>
                      <a:endParaRPr lang="en-US" sz="1400" dirty="0">
                        <a:solidFill>
                          <a:srgbClr val="FF0000"/>
                        </a:solidFill>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40">
                <a:tc>
                  <a:txBody>
                    <a:bodyPr/>
                    <a:lstStyle/>
                    <a:p>
                      <a:pPr marL="0" marR="0">
                        <a:lnSpc>
                          <a:spcPct val="115000"/>
                        </a:lnSpc>
                        <a:spcBef>
                          <a:spcPts val="0"/>
                        </a:spcBef>
                        <a:spcAft>
                          <a:spcPts val="1000"/>
                        </a:spcAft>
                      </a:pPr>
                      <a:endParaRPr lang="en-US" sz="1200" dirty="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40">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Non</a:t>
                      </a:r>
                      <a:r>
                        <a:rPr lang="en-US" sz="1200" baseline="0" dirty="0" smtClean="0">
                          <a:latin typeface="+mn-lt"/>
                          <a:ea typeface="Calibri"/>
                          <a:cs typeface="Times New Roman"/>
                        </a:rPr>
                        <a:t> Low Income</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86.7</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87.8</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89.5</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90.6</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88.9</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40">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Low Income</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67.7</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68.5</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64.5</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74</a:t>
                      </a:r>
                      <a:endParaRPr lang="en-US" sz="1200" dirty="0"/>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78.8</a:t>
                      </a:r>
                      <a:endParaRPr lang="en-US" sz="1200" dirty="0"/>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40">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19.3</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25</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16.6</a:t>
                      </a:r>
                      <a:endParaRPr lang="en-US" sz="1200" b="1" dirty="0">
                        <a:latin typeface="+mn-lt"/>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10.1</a:t>
                      </a:r>
                      <a:endParaRPr lang="en-US" sz="1200" b="1" dirty="0">
                        <a:latin typeface="+mn-lt"/>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Slide Number Placeholder 8"/>
          <p:cNvSpPr>
            <a:spLocks noGrp="1"/>
          </p:cNvSpPr>
          <p:nvPr>
            <p:ph type="sldNum" sz="quarter" idx="12"/>
          </p:nvPr>
        </p:nvSpPr>
        <p:spPr/>
        <p:txBody>
          <a:bodyPr/>
          <a:lstStyle/>
          <a:p>
            <a:fld id="{454FC882-7D20-459E-A11F-4CEF1099FE9B}" type="slidenum">
              <a:rPr lang="en-US" smtClean="0"/>
              <a:pPr/>
              <a:t>50</a:t>
            </a:fld>
            <a:endParaRPr lang="en-US" dirty="0"/>
          </a:p>
        </p:txBody>
      </p:sp>
    </p:spTree>
    <p:extLst>
      <p:ext uri="{BB962C8B-B14F-4D97-AF65-F5344CB8AC3E}">
        <p14:creationId xmlns:p14="http://schemas.microsoft.com/office/powerpoint/2010/main" xmlns="" val="2285028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069848"/>
          </a:xfrm>
        </p:spPr>
        <p:txBody>
          <a:bodyPr>
            <a:normAutofit fontScale="90000"/>
          </a:bodyPr>
          <a:lstStyle/>
          <a:p>
            <a:r>
              <a:rPr lang="en-US" sz="3600" dirty="0" smtClean="0"/>
              <a:t>African American/Black Subgroup (Grade 5)</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xmlns="" val="1441002425"/>
              </p:ext>
            </p:extLst>
          </p:nvPr>
        </p:nvGraphicFramePr>
        <p:xfrm>
          <a:off x="152400" y="1066800"/>
          <a:ext cx="5867399" cy="5486402"/>
        </p:xfrm>
        <a:graphic>
          <a:graphicData uri="http://schemas.openxmlformats.org/drawingml/2006/table">
            <a:tbl>
              <a:tblPr/>
              <a:tblGrid>
                <a:gridCol w="1705033"/>
                <a:gridCol w="832004"/>
                <a:gridCol w="832786"/>
                <a:gridCol w="832004"/>
                <a:gridCol w="832786"/>
                <a:gridCol w="832786"/>
              </a:tblGrid>
              <a:tr h="254591">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333400">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059">
                <a:tc>
                  <a:txBody>
                    <a:bodyPr/>
                    <a:lstStyle/>
                    <a:p>
                      <a:pPr marL="0" marR="0">
                        <a:lnSpc>
                          <a:spcPct val="115000"/>
                        </a:lnSpc>
                        <a:spcBef>
                          <a:spcPts val="0"/>
                        </a:spcBef>
                        <a:spcAft>
                          <a:spcPts val="1000"/>
                        </a:spcAft>
                      </a:pPr>
                      <a:r>
                        <a:rPr lang="en-US" sz="1200" dirty="0" smtClean="0">
                          <a:latin typeface="+mn-lt"/>
                          <a:ea typeface="Calibri"/>
                          <a:cs typeface="Times New Roman"/>
                        </a:rPr>
                        <a:t>CPI 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95.6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590">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a:t>
                      </a:r>
                      <a:r>
                        <a:rPr lang="en-US" sz="1200" baseline="0" dirty="0" smtClean="0">
                          <a:latin typeface="+mn-lt"/>
                          <a:ea typeface="Calibri"/>
                          <a:cs typeface="Times New Roman"/>
                        </a:rPr>
                        <a:t>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78.2</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85.8</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81.1</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88</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83.5</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00">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15.6</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9.8</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14.5</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8.2</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12.1</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751">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00">
                <a:tc>
                  <a:txBody>
                    <a:bodyPr/>
                    <a:lstStyle/>
                    <a:p>
                      <a:pPr marL="0" marR="0">
                        <a:lnSpc>
                          <a:spcPct val="115000"/>
                        </a:lnSpc>
                        <a:spcBef>
                          <a:spcPts val="0"/>
                        </a:spcBef>
                        <a:spcAft>
                          <a:spcPts val="1000"/>
                        </a:spcAft>
                      </a:pPr>
                      <a:endParaRPr lang="en-US" sz="12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504">
                <a:tc>
                  <a:txBody>
                    <a:bodyPr/>
                    <a:lstStyle/>
                    <a:p>
                      <a:pPr marL="0" marR="0">
                        <a:lnSpc>
                          <a:spcPct val="115000"/>
                        </a:lnSpc>
                        <a:spcBef>
                          <a:spcPts val="0"/>
                        </a:spcBef>
                        <a:spcAft>
                          <a:spcPts val="1000"/>
                        </a:spcAft>
                      </a:pPr>
                      <a:r>
                        <a:rPr lang="en-US" sz="1200" dirty="0" smtClean="0">
                          <a:latin typeface="+mn-lt"/>
                          <a:ea typeface="Calibri"/>
                          <a:cs typeface="Times New Roman"/>
                        </a:rPr>
                        <a:t>CPI 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90.2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95.4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96.2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95.1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94.3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156">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72.2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83.8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76.7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79.3</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77</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400">
                <a:tc>
                  <a:txBody>
                    <a:bodyPr/>
                    <a:lstStyle/>
                    <a:p>
                      <a:pPr marL="0" marR="0">
                        <a:lnSpc>
                          <a:spcPct val="115000"/>
                        </a:lnSpc>
                        <a:spcBef>
                          <a:spcPts val="0"/>
                        </a:spcBef>
                        <a:spcAft>
                          <a:spcPts val="1000"/>
                        </a:spcAft>
                      </a:pPr>
                      <a:r>
                        <a:rPr lang="en-US" sz="1200" b="1" dirty="0" smtClean="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18</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11.6</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19.5</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15.8</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17.3</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8751">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Science</a:t>
                      </a:r>
                      <a:endParaRPr lang="en-US" sz="1400" dirty="0">
                        <a:solidFill>
                          <a:srgbClr val="FF0000"/>
                        </a:solidFill>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63">
                <a:tc>
                  <a:txBody>
                    <a:bodyPr/>
                    <a:lstStyle/>
                    <a:p>
                      <a:pPr marL="0" marR="0">
                        <a:lnSpc>
                          <a:spcPct val="115000"/>
                        </a:lnSpc>
                        <a:spcBef>
                          <a:spcPts val="0"/>
                        </a:spcBef>
                        <a:spcAft>
                          <a:spcPts val="1000"/>
                        </a:spcAft>
                      </a:pPr>
                      <a:endParaRPr lang="en-US" sz="1200" dirty="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744">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White</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88.1</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88.6</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90.3</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91.6</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89.9</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130">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 Am./Black</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65.7</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66.9</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latin typeface="+mn-lt"/>
                        </a:rPr>
                        <a:t>67.2</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71.8</a:t>
                      </a:r>
                      <a:endParaRPr lang="en-US" sz="1200" dirty="0"/>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79.5</a:t>
                      </a:r>
                      <a:endParaRPr lang="en-US" sz="1200" dirty="0"/>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763">
                <a:tc>
                  <a:txBody>
                    <a:bodyPr/>
                    <a:lstStyle/>
                    <a:p>
                      <a:pPr marL="0" marR="0">
                        <a:lnSpc>
                          <a:spcPct val="115000"/>
                        </a:lnSpc>
                        <a:spcBef>
                          <a:spcPts val="0"/>
                        </a:spcBef>
                        <a:spcAft>
                          <a:spcPts val="1000"/>
                        </a:spcAft>
                      </a:pPr>
                      <a:r>
                        <a:rPr lang="en-US" sz="1200" b="1" dirty="0" smtClean="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22.4</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21.7</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23.1</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19.8</a:t>
                      </a:r>
                      <a:endParaRPr lang="en-US" sz="1200" b="1" dirty="0">
                        <a:latin typeface="+mn-lt"/>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latin typeface="+mn-lt"/>
                        </a:rPr>
                        <a:t>10.4</a:t>
                      </a:r>
                      <a:endParaRPr lang="en-US" sz="1200" b="1" dirty="0">
                        <a:latin typeface="+mn-lt"/>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6248401" y="1524000"/>
            <a:ext cx="2737756" cy="5032147"/>
          </a:xfrm>
          <a:prstGeom prst="rect">
            <a:avLst/>
          </a:prstGeom>
          <a:solidFill>
            <a:srgbClr val="FFFF00"/>
          </a:solidFill>
        </p:spPr>
        <p:txBody>
          <a:bodyPr wrap="square">
            <a:spAutoFit/>
          </a:bodyPr>
          <a:lstStyle/>
          <a:p>
            <a:pPr>
              <a:spcBef>
                <a:spcPts val="0"/>
              </a:spcBef>
            </a:pPr>
            <a:r>
              <a:rPr lang="en-US" sz="1500" i="1" dirty="0" smtClean="0"/>
              <a:t>Have </a:t>
            </a:r>
            <a:r>
              <a:rPr lang="en-US" sz="1500" i="1" dirty="0"/>
              <a:t>gaps in performance between student groups decreased over time? </a:t>
            </a:r>
            <a:r>
              <a:rPr lang="en-US" sz="1500" b="1" i="1" dirty="0" smtClean="0"/>
              <a:t>All scores consistent with last year.</a:t>
            </a:r>
            <a:endParaRPr lang="en-US" sz="1500" i="1" dirty="0" smtClean="0"/>
          </a:p>
          <a:p>
            <a:pPr>
              <a:spcBef>
                <a:spcPts val="0"/>
              </a:spcBef>
            </a:pPr>
            <a:endParaRPr lang="en-US" sz="1500" i="1" dirty="0"/>
          </a:p>
          <a:p>
            <a:pPr>
              <a:spcBef>
                <a:spcPts val="0"/>
              </a:spcBef>
            </a:pPr>
            <a:r>
              <a:rPr lang="en-US" sz="1500" i="1" dirty="0" smtClean="0"/>
              <a:t>Have </a:t>
            </a:r>
            <a:r>
              <a:rPr lang="en-US" sz="1500" i="1" dirty="0"/>
              <a:t>all groups of students gained over time? </a:t>
            </a:r>
            <a:r>
              <a:rPr lang="en-US" sz="1500" i="1" dirty="0" smtClean="0"/>
              <a:t> </a:t>
            </a:r>
            <a:r>
              <a:rPr lang="en-US" sz="1500" b="1" i="1" dirty="0" smtClean="0"/>
              <a:t>No </a:t>
            </a:r>
          </a:p>
          <a:p>
            <a:pPr>
              <a:spcBef>
                <a:spcPts val="0"/>
              </a:spcBef>
            </a:pPr>
            <a:endParaRPr lang="en-US" sz="1500" i="1" dirty="0"/>
          </a:p>
          <a:p>
            <a:pPr>
              <a:spcBef>
                <a:spcPts val="0"/>
              </a:spcBef>
            </a:pPr>
            <a:r>
              <a:rPr lang="en-US" sz="1500" i="1" dirty="0" smtClean="0"/>
              <a:t>What </a:t>
            </a:r>
            <a:r>
              <a:rPr lang="en-US" sz="1500" i="1" dirty="0"/>
              <a:t>is the magnitude of the gap between groups</a:t>
            </a:r>
            <a:r>
              <a:rPr lang="en-US" sz="1500" i="1" dirty="0" smtClean="0"/>
              <a:t>?  </a:t>
            </a:r>
            <a:r>
              <a:rPr lang="en-US" sz="1500" b="1" i="1" dirty="0" smtClean="0"/>
              <a:t>Smallest in Science</a:t>
            </a:r>
          </a:p>
          <a:p>
            <a:pPr>
              <a:spcBef>
                <a:spcPts val="0"/>
              </a:spcBef>
            </a:pPr>
            <a:endParaRPr lang="en-US" sz="1500" i="1" dirty="0"/>
          </a:p>
          <a:p>
            <a:pPr>
              <a:spcBef>
                <a:spcPts val="0"/>
              </a:spcBef>
            </a:pPr>
            <a:r>
              <a:rPr lang="en-US" sz="1500" i="1" dirty="0" smtClean="0"/>
              <a:t>How </a:t>
            </a:r>
            <a:r>
              <a:rPr lang="en-US" sz="1500" i="1" dirty="0"/>
              <a:t>does each group of students currently perform relative to their counterparts in other schools, districts, or states</a:t>
            </a:r>
            <a:r>
              <a:rPr lang="en-US" sz="1500" i="1" dirty="0" smtClean="0"/>
              <a:t>?</a:t>
            </a:r>
            <a:r>
              <a:rPr lang="en-US" sz="1500" b="1" i="1" dirty="0" smtClean="0"/>
              <a:t> </a:t>
            </a:r>
            <a:r>
              <a:rPr lang="en-US" sz="1600" b="1" dirty="0" smtClean="0"/>
              <a:t>CPI for this subgroup is well above the state subgroup.</a:t>
            </a:r>
            <a:endParaRPr lang="en-US" sz="1500" i="1" dirty="0"/>
          </a:p>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51</a:t>
            </a:fld>
            <a:endParaRPr lang="en-US" dirty="0"/>
          </a:p>
        </p:txBody>
      </p:sp>
    </p:spTree>
    <p:extLst>
      <p:ext uri="{BB962C8B-B14F-4D97-AF65-F5344CB8AC3E}">
        <p14:creationId xmlns:p14="http://schemas.microsoft.com/office/powerpoint/2010/main" xmlns="" val="6346955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4152"/>
            <a:ext cx="8229600" cy="1069848"/>
          </a:xfrm>
        </p:spPr>
        <p:txBody>
          <a:bodyPr>
            <a:normAutofit fontScale="90000"/>
          </a:bodyPr>
          <a:lstStyle/>
          <a:p>
            <a:r>
              <a:rPr lang="en-US" dirty="0" smtClean="0"/>
              <a:t>Special Education Subgroup (Grade 5)</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716759855"/>
              </p:ext>
            </p:extLst>
          </p:nvPr>
        </p:nvGraphicFramePr>
        <p:xfrm>
          <a:off x="152399" y="1295400"/>
          <a:ext cx="5181602" cy="5468492"/>
        </p:xfrm>
        <a:graphic>
          <a:graphicData uri="http://schemas.openxmlformats.org/drawingml/2006/table">
            <a:tbl>
              <a:tblPr/>
              <a:tblGrid>
                <a:gridCol w="1152832"/>
                <a:gridCol w="708074"/>
                <a:gridCol w="830369"/>
                <a:gridCol w="829589"/>
                <a:gridCol w="830369"/>
                <a:gridCol w="830369"/>
              </a:tblGrid>
              <a:tr h="298613">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75893">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439">
                <a:tc>
                  <a:txBody>
                    <a:bodyPr/>
                    <a:lstStyle/>
                    <a:p>
                      <a:pPr marL="0" marR="0">
                        <a:lnSpc>
                          <a:spcPct val="115000"/>
                        </a:lnSpc>
                        <a:spcBef>
                          <a:spcPts val="0"/>
                        </a:spcBef>
                        <a:spcAft>
                          <a:spcPts val="1000"/>
                        </a:spcAft>
                      </a:pPr>
                      <a:r>
                        <a:rPr lang="en-US" sz="1200" dirty="0" smtClean="0">
                          <a:latin typeface="+mn-lt"/>
                          <a:ea typeface="Calibri"/>
                          <a:cs typeface="Times New Roman"/>
                        </a:rPr>
                        <a:t>CPI Non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96.7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439">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62.5</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78.6</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77.8</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79.5</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77.4</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416">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35.1</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18.1</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16.5</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18.7</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893">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439">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Non</a:t>
                      </a:r>
                      <a:r>
                        <a:rPr lang="en-US" sz="1200" baseline="0" dirty="0" smtClean="0">
                          <a:latin typeface="+mn-lt"/>
                          <a:ea typeface="Calibri"/>
                          <a:cs typeface="Times New Roman"/>
                        </a:rPr>
                        <a:t>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95.4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94.1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439">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a:t>
                      </a:r>
                      <a:r>
                        <a:rPr lang="en-US" sz="1200" baseline="0" dirty="0" smtClean="0">
                          <a:latin typeface="+mn-lt"/>
                          <a:ea typeface="Calibri"/>
                          <a:cs typeface="Times New Roman"/>
                        </a:rPr>
                        <a:t> Education </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54.6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78.9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76.6</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71.9</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73.6</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893">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39.3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17.1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20.6</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23.5</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20.5</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38">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Science</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235">
                <a:tc>
                  <a:txBody>
                    <a:bodyPr/>
                    <a:lstStyle/>
                    <a:p>
                      <a:pPr marL="0" marR="0">
                        <a:lnSpc>
                          <a:spcPct val="115000"/>
                        </a:lnSpc>
                        <a:spcBef>
                          <a:spcPts val="0"/>
                        </a:spcBef>
                        <a:spcAft>
                          <a:spcPts val="1000"/>
                        </a:spcAft>
                      </a:pPr>
                      <a:endParaRPr lang="en-US" sz="1200" dirty="0">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448">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Non</a:t>
                      </a:r>
                      <a:r>
                        <a:rPr lang="en-US" sz="1200" baseline="0" dirty="0" smtClean="0">
                          <a:latin typeface="+mn-lt"/>
                          <a:ea typeface="Calibri"/>
                          <a:cs typeface="Times New Roman"/>
                        </a:rPr>
                        <a:t> Spec Education</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dirty="0" smtClean="0">
                          <a:latin typeface="+mn-lt"/>
                          <a:ea typeface="Calibri"/>
                          <a:cs typeface="Times New Roman"/>
                        </a:rPr>
                        <a:t>89</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dirty="0" smtClean="0">
                          <a:latin typeface="+mn-lt"/>
                          <a:ea typeface="Calibri"/>
                          <a:cs typeface="Times New Roman"/>
                        </a:rPr>
                        <a:t>87.9</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dirty="0" smtClean="0">
                          <a:latin typeface="+mn-lt"/>
                          <a:ea typeface="Calibri"/>
                          <a:cs typeface="Times New Roman"/>
                        </a:rPr>
                        <a:t>90.6</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mn-lt"/>
                        </a:rPr>
                        <a:t>90</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mn-lt"/>
                        </a:rPr>
                        <a:t>89.9</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23448">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a:t>
                      </a:r>
                      <a:r>
                        <a:rPr lang="en-US" sz="1200" baseline="0" dirty="0" smtClean="0">
                          <a:latin typeface="+mn-lt"/>
                          <a:ea typeface="Calibri"/>
                          <a:cs typeface="Times New Roman"/>
                        </a:rPr>
                        <a:t> Education </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dirty="0" smtClean="0">
                          <a:latin typeface="+mn-lt"/>
                          <a:ea typeface="Calibri"/>
                          <a:cs typeface="Times New Roman"/>
                        </a:rPr>
                        <a:t>59</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dirty="0" smtClean="0">
                          <a:latin typeface="+mn-lt"/>
                          <a:ea typeface="Calibri"/>
                          <a:cs typeface="Times New Roman"/>
                        </a:rPr>
                        <a:t>67.5</a:t>
                      </a:r>
                      <a:endParaRPr lang="en-US" sz="1200" dirty="0">
                        <a:latin typeface="+mn-lt"/>
                        <a:ea typeface="Calibri"/>
                        <a:cs typeface="Times New Roman"/>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latin typeface="+mn-lt"/>
                        </a:rPr>
                        <a:t>68.4</a:t>
                      </a:r>
                      <a:endParaRPr lang="en-US" sz="1200" dirty="0">
                        <a:latin typeface="+mn-lt"/>
                      </a:endParaRPr>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68.8</a:t>
                      </a:r>
                      <a:endParaRPr lang="en-US" sz="1200" dirty="0"/>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t>76</a:t>
                      </a:r>
                      <a:endParaRPr lang="en-US" sz="1200" dirty="0"/>
                    </a:p>
                  </a:txBody>
                  <a:tcPr marL="7810" marR="7810" marT="7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9235">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30</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20.4</a:t>
                      </a:r>
                      <a:endParaRPr lang="en-US" sz="1200"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1000"/>
                        </a:spcAft>
                      </a:pPr>
                      <a:r>
                        <a:rPr lang="en-US" sz="1200" b="1" dirty="0" smtClean="0">
                          <a:latin typeface="+mn-lt"/>
                          <a:ea typeface="Calibri"/>
                          <a:cs typeface="Times New Roman"/>
                        </a:rPr>
                        <a:t>22.2</a:t>
                      </a:r>
                      <a:endParaRPr lang="en-US" sz="1200" b="1" dirty="0">
                        <a:latin typeface="+mn-lt"/>
                        <a:ea typeface="Calibri"/>
                        <a:cs typeface="Times New Roman"/>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mn-lt"/>
                        </a:rPr>
                        <a:t>21.2</a:t>
                      </a:r>
                      <a:endParaRPr lang="en-US" sz="1200" b="1" dirty="0">
                        <a:latin typeface="+mn-lt"/>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latin typeface="+mn-lt"/>
                        </a:rPr>
                        <a:t>13.9</a:t>
                      </a:r>
                      <a:endParaRPr lang="en-US" sz="1200" b="1" dirty="0">
                        <a:latin typeface="+mn-lt"/>
                      </a:endParaRPr>
                    </a:p>
                  </a:txBody>
                  <a:tcPr marL="7810" marR="7810" marT="78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a:xfrm>
            <a:off x="5867400" y="1524000"/>
            <a:ext cx="3118757" cy="5278369"/>
          </a:xfrm>
          <a:prstGeom prst="rect">
            <a:avLst/>
          </a:prstGeom>
          <a:solidFill>
            <a:srgbClr val="FFFF00"/>
          </a:solidFill>
        </p:spPr>
        <p:txBody>
          <a:bodyPr wrap="square">
            <a:spAutoFit/>
          </a:bodyPr>
          <a:lstStyle/>
          <a:p>
            <a:pPr>
              <a:spcBef>
                <a:spcPts val="0"/>
              </a:spcBef>
            </a:pPr>
            <a:r>
              <a:rPr lang="en-US" sz="1500" i="1" dirty="0" smtClean="0"/>
              <a:t>Have </a:t>
            </a:r>
            <a:r>
              <a:rPr lang="en-US" sz="1500" i="1" dirty="0"/>
              <a:t>gaps in performance between student groups decreased over time? </a:t>
            </a:r>
            <a:r>
              <a:rPr lang="en-US" sz="1500" b="1" i="1" dirty="0" smtClean="0"/>
              <a:t>No- ELA, Yes Science; Yes- Math</a:t>
            </a:r>
            <a:r>
              <a:rPr lang="en-US" sz="1500" i="1" dirty="0" smtClean="0"/>
              <a:t> </a:t>
            </a:r>
          </a:p>
          <a:p>
            <a:pPr>
              <a:spcBef>
                <a:spcPts val="0"/>
              </a:spcBef>
            </a:pPr>
            <a:endParaRPr lang="en-US" sz="1500" i="1" dirty="0"/>
          </a:p>
          <a:p>
            <a:pPr>
              <a:spcBef>
                <a:spcPts val="0"/>
              </a:spcBef>
            </a:pPr>
            <a:r>
              <a:rPr lang="en-US" sz="1500" i="1" dirty="0" smtClean="0"/>
              <a:t>Have </a:t>
            </a:r>
            <a:r>
              <a:rPr lang="en-US" sz="1500" i="1" dirty="0"/>
              <a:t>all groups of students gained over time? </a:t>
            </a:r>
            <a:r>
              <a:rPr lang="en-US" sz="1500" i="1" dirty="0" smtClean="0"/>
              <a:t> </a:t>
            </a:r>
            <a:r>
              <a:rPr lang="en-US" sz="1500" b="1" i="1" dirty="0" smtClean="0"/>
              <a:t>No-ELA; Yes-Math &amp; Science</a:t>
            </a:r>
          </a:p>
          <a:p>
            <a:pPr>
              <a:spcBef>
                <a:spcPts val="0"/>
              </a:spcBef>
            </a:pPr>
            <a:endParaRPr lang="en-US" sz="1500" i="1" dirty="0"/>
          </a:p>
          <a:p>
            <a:pPr>
              <a:spcBef>
                <a:spcPts val="0"/>
              </a:spcBef>
            </a:pPr>
            <a:r>
              <a:rPr lang="en-US" sz="1500" i="1" dirty="0" smtClean="0"/>
              <a:t>What </a:t>
            </a:r>
            <a:r>
              <a:rPr lang="en-US" sz="1500" i="1" dirty="0"/>
              <a:t>is the magnitude of the gap between groups?  </a:t>
            </a:r>
            <a:endParaRPr lang="en-US" sz="1500" i="1" dirty="0" smtClean="0"/>
          </a:p>
          <a:p>
            <a:pPr>
              <a:spcBef>
                <a:spcPts val="0"/>
              </a:spcBef>
            </a:pPr>
            <a:r>
              <a:rPr lang="en-US" sz="1500" b="1" i="1" dirty="0" smtClean="0"/>
              <a:t>Notable in all content areas but narrowing over time.</a:t>
            </a:r>
          </a:p>
          <a:p>
            <a:pPr>
              <a:spcBef>
                <a:spcPts val="0"/>
              </a:spcBef>
            </a:pPr>
            <a:endParaRPr lang="en-US" sz="1500" b="1" i="1" dirty="0"/>
          </a:p>
          <a:p>
            <a:pPr>
              <a:spcBef>
                <a:spcPts val="0"/>
              </a:spcBef>
            </a:pPr>
            <a:r>
              <a:rPr lang="en-US" sz="1500" i="1" dirty="0" smtClean="0"/>
              <a:t>How </a:t>
            </a:r>
            <a:r>
              <a:rPr lang="en-US" sz="1500" i="1" dirty="0"/>
              <a:t>does each group of students currently perform relative to their counterparts in other schools, districts, or states</a:t>
            </a:r>
            <a:r>
              <a:rPr lang="en-US" sz="1500" i="1" dirty="0" smtClean="0"/>
              <a:t>? </a:t>
            </a:r>
            <a:r>
              <a:rPr lang="en-US" sz="1600" b="1" dirty="0" smtClean="0"/>
              <a:t>CPI for this subgroup is above the state subgroup in all content areas.</a:t>
            </a:r>
            <a:endParaRPr lang="en-US" sz="1500" i="1" dirty="0"/>
          </a:p>
          <a:p>
            <a:endParaRPr lang="en-US" dirty="0"/>
          </a:p>
        </p:txBody>
      </p:sp>
      <p:sp>
        <p:nvSpPr>
          <p:cNvPr id="7" name="Slide Number Placeholder 6"/>
          <p:cNvSpPr>
            <a:spLocks noGrp="1"/>
          </p:cNvSpPr>
          <p:nvPr>
            <p:ph type="sldNum" sz="quarter" idx="12"/>
          </p:nvPr>
        </p:nvSpPr>
        <p:spPr/>
        <p:txBody>
          <a:bodyPr/>
          <a:lstStyle/>
          <a:p>
            <a:fld id="{454FC882-7D20-459E-A11F-4CEF1099FE9B}" type="slidenum">
              <a:rPr lang="en-US" smtClean="0"/>
              <a:pPr/>
              <a:t>52</a:t>
            </a:fld>
            <a:endParaRPr lang="en-US" dirty="0"/>
          </a:p>
        </p:txBody>
      </p:sp>
    </p:spTree>
    <p:extLst>
      <p:ext uri="{BB962C8B-B14F-4D97-AF65-F5344CB8AC3E}">
        <p14:creationId xmlns:p14="http://schemas.microsoft.com/office/powerpoint/2010/main" xmlns="" val="2102187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524000"/>
          </a:xfrm>
        </p:spPr>
        <p:txBody>
          <a:bodyPr>
            <a:normAutofit/>
          </a:bodyPr>
          <a:lstStyle/>
          <a:p>
            <a:pPr algn="ctr"/>
            <a:r>
              <a:rPr lang="en-US" dirty="0" smtClean="0"/>
              <a:t>Pierce Middle School </a:t>
            </a:r>
            <a:br>
              <a:rPr lang="en-US" dirty="0" smtClean="0"/>
            </a:br>
            <a:r>
              <a:rPr lang="en-US" dirty="0" smtClean="0"/>
              <a:t>2014 MCAS Data</a:t>
            </a:r>
            <a:endParaRPr lang="en-US" dirty="0"/>
          </a:p>
        </p:txBody>
      </p:sp>
      <p:sp>
        <p:nvSpPr>
          <p:cNvPr id="5" name="Slide Number Placeholder 4"/>
          <p:cNvSpPr>
            <a:spLocks noGrp="1"/>
          </p:cNvSpPr>
          <p:nvPr>
            <p:ph type="sldNum" sz="quarter" idx="12"/>
          </p:nvPr>
        </p:nvSpPr>
        <p:spPr/>
        <p:txBody>
          <a:bodyPr>
            <a:normAutofit/>
          </a:bodyPr>
          <a:lstStyle/>
          <a:p>
            <a:fld id="{454FC882-7D20-459E-A11F-4CEF1099FE9B}" type="slidenum">
              <a:rPr lang="en-US" smtClean="0"/>
              <a:pPr/>
              <a:t>53</a:t>
            </a:fld>
            <a:endParaRPr lang="en-US" dirty="0"/>
          </a:p>
        </p:txBody>
      </p:sp>
    </p:spTree>
    <p:extLst>
      <p:ext uri="{BB962C8B-B14F-4D97-AF65-F5344CB8AC3E}">
        <p14:creationId xmlns="" xmlns:p14="http://schemas.microsoft.com/office/powerpoint/2010/main" val="774770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403" y="609600"/>
            <a:ext cx="8229600" cy="775607"/>
          </a:xfrm>
        </p:spPr>
        <p:txBody>
          <a:bodyPr>
            <a:normAutofit fontScale="90000"/>
          </a:bodyPr>
          <a:lstStyle/>
          <a:p>
            <a:r>
              <a:rPr lang="en-US" dirty="0" smtClean="0"/>
              <a:t>Pierce Middle School:  ELA Grade 6</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54</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371600"/>
            <a:ext cx="8954287"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406009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533400"/>
            <a:ext cx="8229600" cy="990600"/>
          </a:xfrm>
        </p:spPr>
        <p:txBody>
          <a:bodyPr>
            <a:normAutofit fontScale="90000"/>
          </a:bodyPr>
          <a:lstStyle/>
          <a:p>
            <a:r>
              <a:rPr lang="en-US" dirty="0" smtClean="0"/>
              <a:t>Pierce Middle School:  ELA Grade 7</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55</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447800"/>
            <a:ext cx="8453642" cy="50244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687904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486809"/>
            <a:ext cx="8229600" cy="1069848"/>
          </a:xfrm>
        </p:spPr>
        <p:txBody>
          <a:bodyPr>
            <a:normAutofit fontScale="90000"/>
          </a:bodyPr>
          <a:lstStyle/>
          <a:p>
            <a:r>
              <a:rPr lang="en-US" dirty="0" smtClean="0"/>
              <a:t>Pierce Middle School:  ELA Grade 8</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56</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371600"/>
            <a:ext cx="8268441"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53122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372" y="325564"/>
            <a:ext cx="8229600" cy="1069848"/>
          </a:xfrm>
        </p:spPr>
        <p:txBody>
          <a:bodyPr>
            <a:normAutofit fontScale="90000"/>
          </a:bodyPr>
          <a:lstStyle/>
          <a:p>
            <a:r>
              <a:rPr lang="en-US" dirty="0" smtClean="0"/>
              <a:t>Pierce Middle School:  Math Grade 6</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57</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0999" y="1371600"/>
            <a:ext cx="8380347" cy="495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667980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7952"/>
            <a:ext cx="8229600" cy="1069848"/>
          </a:xfrm>
        </p:spPr>
        <p:txBody>
          <a:bodyPr>
            <a:normAutofit fontScale="90000"/>
          </a:bodyPr>
          <a:lstStyle/>
          <a:p>
            <a:r>
              <a:rPr lang="en-US" dirty="0" smtClean="0"/>
              <a:t>Pierce Middle School:  Math Grade 7</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58</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447800"/>
            <a:ext cx="8208835" cy="50053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848408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7952"/>
            <a:ext cx="8272462" cy="1069848"/>
          </a:xfrm>
        </p:spPr>
        <p:txBody>
          <a:bodyPr>
            <a:normAutofit fontScale="90000"/>
          </a:bodyPr>
          <a:lstStyle/>
          <a:p>
            <a:r>
              <a:rPr lang="en-US" dirty="0" smtClean="0"/>
              <a:t>Pierce Middle School:  Math Grade 8</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59</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1447800"/>
            <a:ext cx="8229600" cy="49356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87466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2800" dirty="0" smtClean="0"/>
              <a:t>Milton Public Schools Elementary</a:t>
            </a:r>
            <a:br>
              <a:rPr lang="en-US" sz="2800" dirty="0" smtClean="0"/>
            </a:br>
            <a:r>
              <a:rPr lang="en-US" sz="2800" b="1" dirty="0" smtClean="0"/>
              <a:t>Aggregate</a:t>
            </a:r>
            <a:r>
              <a:rPr lang="en-US" sz="2800" dirty="0" smtClean="0"/>
              <a:t> Data Observations</a:t>
            </a:r>
            <a:endParaRPr lang="en-US" sz="2800" dirty="0"/>
          </a:p>
        </p:txBody>
      </p:sp>
      <p:sp>
        <p:nvSpPr>
          <p:cNvPr id="3" name="Content Placeholder 2"/>
          <p:cNvSpPr>
            <a:spLocks noGrp="1"/>
          </p:cNvSpPr>
          <p:nvPr>
            <p:ph idx="1"/>
          </p:nvPr>
        </p:nvSpPr>
        <p:spPr>
          <a:xfrm>
            <a:off x="228600" y="1752600"/>
            <a:ext cx="8686800" cy="4821936"/>
          </a:xfrm>
          <a:noFill/>
        </p:spPr>
        <p:txBody>
          <a:bodyPr>
            <a:normAutofit fontScale="85000" lnSpcReduction="10000"/>
          </a:bodyPr>
          <a:lstStyle/>
          <a:p>
            <a:r>
              <a:rPr lang="en-US" dirty="0" smtClean="0"/>
              <a:t>The district outperformed the state on all achievement levels in all content areas.</a:t>
            </a:r>
          </a:p>
          <a:p>
            <a:r>
              <a:rPr lang="en-US" dirty="0" smtClean="0"/>
              <a:t>There is an historical increase in Proficient and Advanced students when tested in grade 5. </a:t>
            </a:r>
          </a:p>
          <a:p>
            <a:r>
              <a:rPr lang="en-US" dirty="0" smtClean="0"/>
              <a:t>The number of Advanced and Proficient students in math in grades 3 , 4, 5 remained consistent.</a:t>
            </a:r>
          </a:p>
          <a:p>
            <a:r>
              <a:rPr lang="en-US" dirty="0" smtClean="0"/>
              <a:t>In grade 4, the amount of students in Advanced and Proficient increased in math.</a:t>
            </a:r>
          </a:p>
          <a:p>
            <a:r>
              <a:rPr lang="en-US" dirty="0" smtClean="0"/>
              <a:t>Grade 5 </a:t>
            </a:r>
            <a:r>
              <a:rPr lang="en-US" i="1" dirty="0" smtClean="0"/>
              <a:t>ELA</a:t>
            </a:r>
            <a:r>
              <a:rPr lang="en-US" dirty="0" smtClean="0"/>
              <a:t> and </a:t>
            </a:r>
            <a:r>
              <a:rPr lang="en-US" i="1" dirty="0" smtClean="0"/>
              <a:t>Math</a:t>
            </a:r>
            <a:r>
              <a:rPr lang="en-US" dirty="0" smtClean="0"/>
              <a:t> performance demonstrated the highest achievement and growth.</a:t>
            </a:r>
          </a:p>
          <a:p>
            <a:r>
              <a:rPr lang="en-US" dirty="0" smtClean="0"/>
              <a:t>The number of grade 5 warning students  in </a:t>
            </a:r>
            <a:r>
              <a:rPr lang="en-US" i="1" dirty="0" smtClean="0"/>
              <a:t>Science and Technology</a:t>
            </a:r>
            <a:r>
              <a:rPr lang="en-US" dirty="0"/>
              <a:t> </a:t>
            </a:r>
            <a:r>
              <a:rPr lang="en-US" dirty="0" smtClean="0"/>
              <a:t>was decreased by half.</a:t>
            </a:r>
          </a:p>
          <a:p>
            <a:r>
              <a:rPr lang="en-US" dirty="0" smtClean="0"/>
              <a:t>All grades demonstrated typical or higher than typical growth.</a:t>
            </a:r>
          </a:p>
          <a:p>
            <a:r>
              <a:rPr lang="en-US" dirty="0" smtClean="0"/>
              <a:t>Median SGP in ELA for all grades exceeded the median SGP for Math by  3 percentage points (51,48).</a:t>
            </a:r>
          </a:p>
          <a:p>
            <a:pPr>
              <a:buNone/>
            </a:pPr>
            <a:endParaRPr lang="en-US" dirty="0" smtClean="0"/>
          </a:p>
        </p:txBody>
      </p:sp>
      <p:sp>
        <p:nvSpPr>
          <p:cNvPr id="6" name="Slide Number Placeholder 5"/>
          <p:cNvSpPr>
            <a:spLocks noGrp="1"/>
          </p:cNvSpPr>
          <p:nvPr>
            <p:ph type="sldNum" sz="quarter" idx="12"/>
          </p:nvPr>
        </p:nvSpPr>
        <p:spPr/>
        <p:txBody>
          <a:bodyPr/>
          <a:lstStyle/>
          <a:p>
            <a:fld id="{454FC882-7D20-459E-A11F-4CEF1099FE9B}" type="slidenum">
              <a:rPr lang="en-US" smtClean="0"/>
              <a:pPr/>
              <a:t>6</a:t>
            </a:fld>
            <a:endParaRPr lang="en-US" dirty="0"/>
          </a:p>
        </p:txBody>
      </p:sp>
    </p:spTree>
    <p:extLst>
      <p:ext uri="{BB962C8B-B14F-4D97-AF65-F5344CB8AC3E}">
        <p14:creationId xmlns:p14="http://schemas.microsoft.com/office/powerpoint/2010/main" xmlns="" val="16102533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152"/>
            <a:ext cx="8229600" cy="1069848"/>
          </a:xfrm>
        </p:spPr>
        <p:txBody>
          <a:bodyPr>
            <a:normAutofit fontScale="90000"/>
          </a:bodyPr>
          <a:lstStyle/>
          <a:p>
            <a:r>
              <a:rPr lang="en-US" dirty="0" smtClean="0"/>
              <a:t>Pierce Middle School- STE Grade 8</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60</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524000"/>
            <a:ext cx="7924800" cy="48264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705080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1143000"/>
            <a:ext cx="2514600" cy="5105400"/>
          </a:xfrm>
        </p:spPr>
        <p:txBody>
          <a:bodyPr>
            <a:normAutofit/>
          </a:bodyPr>
          <a:lstStyle/>
          <a:p>
            <a:r>
              <a:rPr lang="en-US" sz="2400" dirty="0" smtClean="0"/>
              <a:t>Pierce Middle School-</a:t>
            </a:r>
            <a:r>
              <a:rPr lang="en-US" sz="2400" i="1" dirty="0" smtClean="0"/>
              <a:t>ELA </a:t>
            </a:r>
            <a:br>
              <a:rPr lang="en-US" sz="2400" i="1" dirty="0" smtClean="0"/>
            </a:br>
            <a:r>
              <a:rPr lang="en-US" sz="2400" i="1" dirty="0" smtClean="0"/>
              <a:t>Growth and Achievement</a:t>
            </a:r>
            <a:endParaRPr lang="en-US" sz="2400" i="1"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61</a:t>
            </a:fld>
            <a:endParaRPr lang="en-US" dirty="0"/>
          </a:p>
        </p:txBody>
      </p:sp>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609600"/>
            <a:ext cx="6096000" cy="61087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825951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143000"/>
            <a:ext cx="2590800" cy="4800600"/>
          </a:xfrm>
        </p:spPr>
        <p:txBody>
          <a:bodyPr>
            <a:normAutofit/>
          </a:bodyPr>
          <a:lstStyle/>
          <a:p>
            <a:r>
              <a:rPr lang="en-US" sz="2400" dirty="0" smtClean="0"/>
              <a:t>Pierce Middle School- </a:t>
            </a:r>
            <a:r>
              <a:rPr lang="en-US" sz="2400" i="1" dirty="0" smtClean="0"/>
              <a:t>Math Growth and Achievement</a:t>
            </a:r>
            <a:endParaRPr lang="en-US" sz="2400" i="1"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62</a:t>
            </a:fld>
            <a:endParaRPr lang="en-US" dirty="0"/>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533399"/>
            <a:ext cx="6248400" cy="61578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034103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Pierce Middle School </a:t>
            </a:r>
            <a:br>
              <a:rPr lang="en-US" dirty="0"/>
            </a:br>
            <a:r>
              <a:rPr lang="en-US" i="1" dirty="0"/>
              <a:t>MCAS Cohort Achievement History</a:t>
            </a:r>
            <a:endParaRPr lang="en-US" dirty="0"/>
          </a:p>
        </p:txBody>
      </p:sp>
      <p:sp>
        <p:nvSpPr>
          <p:cNvPr id="7" name="Slide Number Placeholder 6"/>
          <p:cNvSpPr>
            <a:spLocks noGrp="1"/>
          </p:cNvSpPr>
          <p:nvPr>
            <p:ph type="sldNum" sz="quarter" idx="12"/>
          </p:nvPr>
        </p:nvSpPr>
        <p:spPr/>
        <p:txBody>
          <a:bodyPr>
            <a:normAutofit/>
          </a:bodyPr>
          <a:lstStyle/>
          <a:p>
            <a:fld id="{454FC882-7D20-459E-A11F-4CEF1099FE9B}" type="slidenum">
              <a:rPr lang="en-US" smtClean="0"/>
              <a:pPr/>
              <a:t>63</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2089180"/>
            <a:ext cx="7553500" cy="39020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1219200" y="2362200"/>
            <a:ext cx="2667000" cy="984885"/>
          </a:xfrm>
          <a:prstGeom prst="rect">
            <a:avLst/>
          </a:prstGeom>
          <a:noFill/>
        </p:spPr>
        <p:txBody>
          <a:bodyPr wrap="square" rtlCol="0">
            <a:spAutoFit/>
          </a:bodyPr>
          <a:lstStyle/>
          <a:p>
            <a:r>
              <a:rPr lang="en-US" sz="2200" dirty="0" smtClean="0"/>
              <a:t>ELA</a:t>
            </a:r>
          </a:p>
          <a:p>
            <a:r>
              <a:rPr lang="en-US" i="1" dirty="0" smtClean="0"/>
              <a:t>Students who took all tests in district.</a:t>
            </a:r>
            <a:endParaRPr lang="en-US" i="1" dirty="0"/>
          </a:p>
        </p:txBody>
      </p:sp>
    </p:spTree>
    <p:extLst>
      <p:ext uri="{BB962C8B-B14F-4D97-AF65-F5344CB8AC3E}">
        <p14:creationId xmlns="" xmlns:p14="http://schemas.microsoft.com/office/powerpoint/2010/main" val="35347440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487" y="152400"/>
            <a:ext cx="8229600" cy="1738312"/>
          </a:xfrm>
        </p:spPr>
        <p:txBody>
          <a:bodyPr>
            <a:normAutofit/>
          </a:bodyPr>
          <a:lstStyle/>
          <a:p>
            <a:r>
              <a:rPr lang="en-US" sz="3200" dirty="0" smtClean="0"/>
              <a:t>Pierce Middle School </a:t>
            </a:r>
            <a:br>
              <a:rPr lang="en-US" sz="3200" dirty="0" smtClean="0"/>
            </a:br>
            <a:r>
              <a:rPr lang="en-US" sz="3200" i="1" dirty="0" smtClean="0"/>
              <a:t>MCAS Cohort Achievement History</a:t>
            </a:r>
            <a:endParaRPr lang="en-US" sz="3200" i="1" dirty="0"/>
          </a:p>
        </p:txBody>
      </p:sp>
      <p:sp>
        <p:nvSpPr>
          <p:cNvPr id="7" name="Slide Number Placeholder 6"/>
          <p:cNvSpPr>
            <a:spLocks noGrp="1"/>
          </p:cNvSpPr>
          <p:nvPr>
            <p:ph type="sldNum" sz="quarter" idx="12"/>
          </p:nvPr>
        </p:nvSpPr>
        <p:spPr/>
        <p:txBody>
          <a:bodyPr>
            <a:normAutofit/>
          </a:bodyPr>
          <a:lstStyle/>
          <a:p>
            <a:fld id="{454FC882-7D20-459E-A11F-4CEF1099FE9B}" type="slidenum">
              <a:rPr lang="en-US" smtClean="0"/>
              <a:pPr/>
              <a:t>64</a:t>
            </a:fld>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2256408"/>
            <a:ext cx="7016975" cy="38491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1066800" y="2737485"/>
            <a:ext cx="2667000" cy="984885"/>
          </a:xfrm>
          <a:prstGeom prst="rect">
            <a:avLst/>
          </a:prstGeom>
          <a:noFill/>
        </p:spPr>
        <p:txBody>
          <a:bodyPr wrap="square" rtlCol="0">
            <a:spAutoFit/>
          </a:bodyPr>
          <a:lstStyle/>
          <a:p>
            <a:r>
              <a:rPr lang="en-US" sz="2200" dirty="0" smtClean="0"/>
              <a:t>Mathematics</a:t>
            </a:r>
          </a:p>
          <a:p>
            <a:r>
              <a:rPr lang="en-US" i="1" dirty="0" smtClean="0"/>
              <a:t>Students who took all tests in district.</a:t>
            </a:r>
            <a:endParaRPr lang="en-US" i="1" dirty="0"/>
          </a:p>
        </p:txBody>
      </p:sp>
    </p:spTree>
    <p:extLst>
      <p:ext uri="{BB962C8B-B14F-4D97-AF65-F5344CB8AC3E}">
        <p14:creationId xmlns="" xmlns:p14="http://schemas.microsoft.com/office/powerpoint/2010/main" val="643449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Guiding Questions for Achievement Gap Analysis for Pierce Middle School</a:t>
            </a:r>
            <a:endParaRPr lang="en-US" dirty="0"/>
          </a:p>
        </p:txBody>
      </p:sp>
      <p:sp>
        <p:nvSpPr>
          <p:cNvPr id="3" name="Content Placeholder 2"/>
          <p:cNvSpPr>
            <a:spLocks noGrp="1"/>
          </p:cNvSpPr>
          <p:nvPr>
            <p:ph idx="1"/>
          </p:nvPr>
        </p:nvSpPr>
        <p:spPr>
          <a:xfrm>
            <a:off x="457200" y="2362200"/>
            <a:ext cx="8229600" cy="4325112"/>
          </a:xfrm>
        </p:spPr>
        <p:txBody>
          <a:bodyPr>
            <a:normAutofit fontScale="85000" lnSpcReduction="10000"/>
          </a:bodyPr>
          <a:lstStyle/>
          <a:p>
            <a:pPr>
              <a:buNone/>
            </a:pPr>
            <a:r>
              <a:rPr lang="en-US" sz="2400" i="1" dirty="0"/>
              <a:t>To gain a true picture of gaps in student achievement requires looking at the data from at least four different perspectives.</a:t>
            </a:r>
          </a:p>
          <a:p>
            <a:pPr>
              <a:buNone/>
            </a:pPr>
            <a:endParaRPr lang="en-US" dirty="0"/>
          </a:p>
          <a:p>
            <a:r>
              <a:rPr lang="en-US" dirty="0"/>
              <a:t>Simple Gap Narrowing- </a:t>
            </a:r>
            <a:r>
              <a:rPr lang="en-US" i="1" dirty="0"/>
              <a:t>Have gaps in performance between student groups decreased over time? </a:t>
            </a:r>
          </a:p>
          <a:p>
            <a:r>
              <a:rPr lang="en-US" dirty="0"/>
              <a:t>Progress For All- </a:t>
            </a:r>
            <a:r>
              <a:rPr lang="en-US" i="1" dirty="0"/>
              <a:t>Have all groups of students gained over time? </a:t>
            </a:r>
          </a:p>
          <a:p>
            <a:r>
              <a:rPr lang="en-US" dirty="0"/>
              <a:t>Group Size- </a:t>
            </a:r>
            <a:r>
              <a:rPr lang="en-US" i="1" dirty="0"/>
              <a:t>What is the magnitude of the gap between groups? </a:t>
            </a:r>
          </a:p>
          <a:p>
            <a:r>
              <a:rPr lang="en-US" dirty="0"/>
              <a:t>Group Comparisons Across Jurisdictions- </a:t>
            </a:r>
            <a:r>
              <a:rPr lang="en-US" i="1" dirty="0"/>
              <a:t>How does each group of students currently perform relative to their counterparts in other schools, districts, or states?</a:t>
            </a:r>
          </a:p>
          <a:p>
            <a:pPr>
              <a:buNone/>
            </a:pPr>
            <a:endParaRPr lang="en-US" dirty="0"/>
          </a:p>
          <a:p>
            <a:pPr>
              <a:buNone/>
            </a:pPr>
            <a:r>
              <a:rPr lang="en-US" sz="1200" i="1" dirty="0"/>
              <a:t>Taken from:   </a:t>
            </a:r>
            <a:r>
              <a:rPr lang="en-US" sz="1200" dirty="0"/>
              <a:t>Gauging the Gaps:  A Deeper Look at Student Achievement, </a:t>
            </a:r>
            <a:r>
              <a:rPr lang="en-US" sz="1200" i="1" dirty="0"/>
              <a:t>The Education Trust, </a:t>
            </a:r>
            <a:r>
              <a:rPr lang="en-US" sz="1200" dirty="0"/>
              <a:t>January, 2010.</a:t>
            </a:r>
          </a:p>
          <a:p>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65</a:t>
            </a:fld>
            <a:endParaRPr lang="en-US" dirty="0"/>
          </a:p>
        </p:txBody>
      </p:sp>
    </p:spTree>
    <p:extLst>
      <p:ext uri="{BB962C8B-B14F-4D97-AF65-F5344CB8AC3E}">
        <p14:creationId xmlns="" xmlns:p14="http://schemas.microsoft.com/office/powerpoint/2010/main" val="22798183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14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Low Income Subgroup</a:t>
            </a:r>
            <a:endParaRPr lang="en-US" dirty="0"/>
          </a:p>
        </p:txBody>
      </p:sp>
      <p:sp>
        <p:nvSpPr>
          <p:cNvPr id="5" name="Text Placeholder 7"/>
          <p:cNvSpPr txBox="1">
            <a:spLocks/>
          </p:cNvSpPr>
          <p:nvPr/>
        </p:nvSpPr>
        <p:spPr>
          <a:xfrm>
            <a:off x="5410200" y="1295400"/>
            <a:ext cx="3200400" cy="4843463"/>
          </a:xfrm>
          <a:prstGeom prst="rect">
            <a:avLst/>
          </a:prstGeom>
        </p:spPr>
        <p:txBody>
          <a:bodyPr vert="horz">
            <a:normAutofit fontScale="55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Bef>
                <a:spcPts val="0"/>
              </a:spcBef>
              <a:buNone/>
            </a:pPr>
            <a:r>
              <a:rPr lang="en-US" i="1" dirty="0" smtClean="0"/>
              <a:t>Have gaps in performance between student groups decreased over time?  </a:t>
            </a:r>
          </a:p>
          <a:p>
            <a:pPr marL="109728" indent="0">
              <a:spcBef>
                <a:spcPts val="0"/>
              </a:spcBef>
              <a:buNone/>
            </a:pPr>
            <a:r>
              <a:rPr lang="en-US" b="1" dirty="0" smtClean="0"/>
              <a:t>Yes-ELA; No-Math &amp; Science</a:t>
            </a:r>
          </a:p>
          <a:p>
            <a:pPr>
              <a:spcBef>
                <a:spcPts val="0"/>
              </a:spcBef>
            </a:pPr>
            <a:endParaRPr lang="en-US" dirty="0" smtClean="0"/>
          </a:p>
          <a:p>
            <a:pPr marL="109728" indent="0">
              <a:spcBef>
                <a:spcPts val="0"/>
              </a:spcBef>
              <a:buNone/>
            </a:pPr>
            <a:r>
              <a:rPr lang="en-US" i="1" dirty="0" smtClean="0"/>
              <a:t>Have all groups of students gained over time? </a:t>
            </a:r>
          </a:p>
          <a:p>
            <a:pPr marL="109728" indent="0">
              <a:spcBef>
                <a:spcPts val="0"/>
              </a:spcBef>
              <a:buNone/>
            </a:pPr>
            <a:r>
              <a:rPr lang="en-US" b="1" dirty="0" smtClean="0"/>
              <a:t>Yes-ELA; No- Math &amp; Science</a:t>
            </a:r>
            <a:endParaRPr lang="en-US" b="1" dirty="0" smtClean="0">
              <a:solidFill>
                <a:schemeClr val="tx1"/>
              </a:solidFill>
            </a:endParaRPr>
          </a:p>
          <a:p>
            <a:pPr lvl="1">
              <a:spcBef>
                <a:spcPts val="0"/>
              </a:spcBef>
              <a:buFont typeface="Georgia"/>
              <a:buNone/>
            </a:pPr>
            <a:endParaRPr lang="en-US" b="1" i="1" dirty="0" smtClean="0"/>
          </a:p>
          <a:p>
            <a:pPr marL="109728" indent="0">
              <a:spcBef>
                <a:spcPts val="0"/>
              </a:spcBef>
              <a:buNone/>
            </a:pPr>
            <a:r>
              <a:rPr lang="en-US" i="1" dirty="0" smtClean="0"/>
              <a:t>What is the magnitude of the gap between groups?  </a:t>
            </a:r>
          </a:p>
          <a:p>
            <a:pPr marL="109728" indent="0">
              <a:spcBef>
                <a:spcPts val="0"/>
              </a:spcBef>
              <a:buNone/>
            </a:pPr>
            <a:r>
              <a:rPr lang="en-US" b="1" dirty="0" smtClean="0"/>
              <a:t>ELA gap is declining.  Gap is </a:t>
            </a:r>
            <a:r>
              <a:rPr lang="en-US" b="1" dirty="0"/>
              <a:t>n</a:t>
            </a:r>
            <a:r>
              <a:rPr lang="en-US" b="1" dirty="0" smtClean="0"/>
              <a:t>otably bigger in Math and Science compared to ELA.</a:t>
            </a:r>
          </a:p>
          <a:p>
            <a:pPr>
              <a:spcBef>
                <a:spcPts val="0"/>
              </a:spcBef>
              <a:buFont typeface="Georgia"/>
              <a:buNone/>
            </a:pPr>
            <a:endParaRPr lang="en-US" b="1" i="1" dirty="0" smtClean="0"/>
          </a:p>
          <a:p>
            <a:pPr marL="109728" indent="0">
              <a:spcBef>
                <a:spcPts val="0"/>
              </a:spcBef>
              <a:buNone/>
            </a:pPr>
            <a:r>
              <a:rPr lang="en-US" i="1" dirty="0" smtClean="0"/>
              <a:t>How does each group of students currently perform relative to their counterparts in other schools, districts, or states?</a:t>
            </a:r>
          </a:p>
          <a:p>
            <a:pPr marL="119063" indent="-9525">
              <a:spcBef>
                <a:spcPts val="0"/>
              </a:spcBef>
              <a:buFont typeface="Georgia"/>
              <a:buNone/>
            </a:pPr>
            <a:r>
              <a:rPr lang="en-US" b="1" dirty="0" smtClean="0"/>
              <a:t>The CPI for the Pierce low income subgroup is above CPI for the state low income subgroup in Math (+2.3) and ELA  (+12.4).  Science  is below the State (-6.6).</a:t>
            </a:r>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1874583952"/>
              </p:ext>
            </p:extLst>
          </p:nvPr>
        </p:nvGraphicFramePr>
        <p:xfrm>
          <a:off x="228600" y="1195811"/>
          <a:ext cx="5181599" cy="5202429"/>
        </p:xfrm>
        <a:graphic>
          <a:graphicData uri="http://schemas.openxmlformats.org/drawingml/2006/table">
            <a:tbl>
              <a:tblPr/>
              <a:tblGrid>
                <a:gridCol w="1031316"/>
                <a:gridCol w="829588"/>
                <a:gridCol w="830369"/>
                <a:gridCol w="829588"/>
                <a:gridCol w="830369"/>
                <a:gridCol w="830369"/>
              </a:tblGrid>
              <a:tr h="248118">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95.7</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96.5</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96.7</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96.8</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86.5</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86.4</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84.7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86.7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89.9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latin typeface="+mn-lt"/>
                          <a:ea typeface="Calibri"/>
                          <a:cs typeface="Times New Roman"/>
                        </a:rPr>
                        <a:t>9.2</a:t>
                      </a: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latin typeface="+mn-lt"/>
                          <a:ea typeface="Calibri"/>
                          <a:cs typeface="Times New Roman"/>
                        </a:rPr>
                        <a:t>10.1</a:t>
                      </a: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latin typeface="+mn-lt"/>
                          <a:ea typeface="Calibri"/>
                          <a:cs typeface="Times New Roman"/>
                        </a:rPr>
                        <a:t>12.0</a:t>
                      </a: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9.7</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6.9</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887">
                <a:tc>
                  <a:txBody>
                    <a:bodyPr/>
                    <a:lstStyle/>
                    <a:p>
                      <a:pPr marL="0" marR="0">
                        <a:lnSpc>
                          <a:spcPct val="115000"/>
                        </a:lnSpc>
                        <a:spcBef>
                          <a:spcPts val="0"/>
                        </a:spcBef>
                        <a:spcAft>
                          <a:spcPts val="1000"/>
                        </a:spcAft>
                      </a:pPr>
                      <a:endParaRPr lang="en-US" sz="900" dirty="0">
                        <a:latin typeface="Calibri"/>
                        <a:ea typeface="Calibri"/>
                        <a:cs typeface="Times New Roman"/>
                      </a:endParaRPr>
                    </a:p>
                    <a:p>
                      <a:pPr marL="0" marR="0">
                        <a:lnSpc>
                          <a:spcPct val="115000"/>
                        </a:lnSpc>
                        <a:spcBef>
                          <a:spcPts val="0"/>
                        </a:spcBef>
                        <a:spcAft>
                          <a:spcPts val="0"/>
                        </a:spcAft>
                      </a:pPr>
                      <a:r>
                        <a:rPr lang="en-US" sz="1400" b="1" dirty="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b="1" dirty="0" smtClean="0">
                          <a:latin typeface="+mn-lt"/>
                          <a:ea typeface="Calibri"/>
                          <a:cs typeface="Times New Roman"/>
                        </a:rPr>
                        <a:t>2014</a:t>
                      </a: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90.6</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91.6</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92.3</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91.9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90.1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75.4</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72.6</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72.3</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72.5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71.1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latin typeface="+mn-lt"/>
                          <a:ea typeface="Calibri"/>
                          <a:cs typeface="Times New Roman"/>
                        </a:rPr>
                        <a:t>15.2</a:t>
                      </a:r>
                      <a:endParaRPr lang="en-US" sz="120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latin typeface="+mn-lt"/>
                          <a:ea typeface="Calibri"/>
                          <a:cs typeface="Times New Roman"/>
                        </a:rPr>
                        <a:t>19.0</a:t>
                      </a:r>
                      <a:endParaRPr lang="en-US" sz="120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latin typeface="+mn-lt"/>
                          <a:ea typeface="Calibri"/>
                          <a:cs typeface="Times New Roman"/>
                        </a:rPr>
                        <a:t>20.0</a:t>
                      </a: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19.4</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19.0</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r h="248118">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Science</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29240">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200" b="1" dirty="0" smtClean="0">
                          <a:latin typeface="+mn-lt"/>
                          <a:ea typeface="Calibri"/>
                          <a:cs typeface="Times New Roman"/>
                        </a:rPr>
                        <a:t>2014</a:t>
                      </a: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Non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79.8</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80.0</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81.8</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76.5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80.9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00">
                <a:tc>
                  <a:txBody>
                    <a:bodyPr/>
                    <a:lstStyle/>
                    <a:p>
                      <a:pPr marL="0" marR="0">
                        <a:lnSpc>
                          <a:spcPct val="115000"/>
                        </a:lnSpc>
                        <a:spcBef>
                          <a:spcPts val="0"/>
                        </a:spcBef>
                        <a:spcAft>
                          <a:spcPts val="1000"/>
                        </a:spcAft>
                      </a:pPr>
                      <a:r>
                        <a:rPr lang="en-US" sz="1200" dirty="0">
                          <a:latin typeface="+mn-lt"/>
                          <a:ea typeface="Calibri"/>
                          <a:cs typeface="Times New Roman"/>
                        </a:rPr>
                        <a:t>CPI Low Income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65.4</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a:latin typeface="+mn-lt"/>
                          <a:ea typeface="Calibri"/>
                          <a:cs typeface="Times New Roman"/>
                        </a:rPr>
                        <a:t>55.9</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mn-lt"/>
                          <a:ea typeface="Calibri"/>
                          <a:cs typeface="Times New Roman"/>
                        </a:rPr>
                        <a:t>57.1</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59.9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60.2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41">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latin typeface="+mn-lt"/>
                          <a:ea typeface="Calibri"/>
                          <a:cs typeface="Times New Roman"/>
                        </a:rPr>
                        <a:t>14.4</a:t>
                      </a:r>
                      <a:endParaRPr lang="en-US" sz="120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a:latin typeface="+mn-lt"/>
                          <a:ea typeface="Calibri"/>
                          <a:cs typeface="Times New Roman"/>
                        </a:rPr>
                        <a:t>24.1</a:t>
                      </a:r>
                      <a:endParaRPr lang="en-US" sz="120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a:latin typeface="+mn-lt"/>
                          <a:ea typeface="Calibri"/>
                          <a:cs typeface="Times New Roman"/>
                        </a:rPr>
                        <a:t>24.7</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16.6</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20.7</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sz="quarter" idx="12"/>
          </p:nvPr>
        </p:nvSpPr>
        <p:spPr/>
        <p:txBody>
          <a:bodyPr>
            <a:normAutofit/>
          </a:bodyPr>
          <a:lstStyle/>
          <a:p>
            <a:fld id="{454FC882-7D20-459E-A11F-4CEF1099FE9B}" type="slidenum">
              <a:rPr lang="en-US" smtClean="0"/>
              <a:pPr/>
              <a:t>66</a:t>
            </a:fld>
            <a:endParaRPr lang="en-US" dirty="0"/>
          </a:p>
        </p:txBody>
      </p:sp>
    </p:spTree>
    <p:extLst>
      <p:ext uri="{BB962C8B-B14F-4D97-AF65-F5344CB8AC3E}">
        <p14:creationId xmlns="" xmlns:p14="http://schemas.microsoft.com/office/powerpoint/2010/main" val="22850289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152"/>
            <a:ext cx="8229600" cy="1069848"/>
          </a:xfrm>
        </p:spPr>
        <p:txBody>
          <a:bodyPr>
            <a:normAutofit fontScale="90000"/>
          </a:bodyPr>
          <a:lstStyle/>
          <a:p>
            <a:r>
              <a:rPr lang="en-US" dirty="0" smtClean="0"/>
              <a:t>African American/Black Subgroup</a:t>
            </a:r>
            <a:endParaRPr lang="en-US" dirty="0"/>
          </a:p>
        </p:txBody>
      </p:sp>
      <p:sp>
        <p:nvSpPr>
          <p:cNvPr id="7" name="Slide Number Placeholder 6"/>
          <p:cNvSpPr>
            <a:spLocks noGrp="1"/>
          </p:cNvSpPr>
          <p:nvPr>
            <p:ph type="sldNum" sz="quarter" idx="12"/>
          </p:nvPr>
        </p:nvSpPr>
        <p:spPr/>
        <p:txBody>
          <a:bodyPr>
            <a:normAutofit/>
          </a:bodyPr>
          <a:lstStyle/>
          <a:p>
            <a:fld id="{454FC882-7D20-459E-A11F-4CEF1099FE9B}" type="slidenum">
              <a:rPr lang="en-US" smtClean="0"/>
              <a:pPr/>
              <a:t>67</a:t>
            </a:fld>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3311863067"/>
              </p:ext>
            </p:extLst>
          </p:nvPr>
        </p:nvGraphicFramePr>
        <p:xfrm>
          <a:off x="381001" y="1671470"/>
          <a:ext cx="5328556" cy="5017959"/>
        </p:xfrm>
        <a:graphic>
          <a:graphicData uri="http://schemas.openxmlformats.org/drawingml/2006/table">
            <a:tbl>
              <a:tblPr/>
              <a:tblGrid>
                <a:gridCol w="1060567"/>
                <a:gridCol w="853116"/>
                <a:gridCol w="853919"/>
                <a:gridCol w="853116"/>
                <a:gridCol w="853919"/>
                <a:gridCol w="853919"/>
              </a:tblGrid>
              <a:tr h="240731">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22415">
                <a:tc>
                  <a:txBody>
                    <a:bodyPr/>
                    <a:lstStyle/>
                    <a:p>
                      <a:pPr marL="0" marR="0">
                        <a:lnSpc>
                          <a:spcPct val="115000"/>
                        </a:lnSpc>
                        <a:spcBef>
                          <a:spcPts val="0"/>
                        </a:spcBef>
                        <a:spcAft>
                          <a:spcPts val="1000"/>
                        </a:spcAft>
                      </a:pPr>
                      <a:endParaRPr lang="en-US" sz="12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91">
                <a:tc>
                  <a:txBody>
                    <a:bodyPr/>
                    <a:lstStyle/>
                    <a:p>
                      <a:pPr marL="0" marR="0">
                        <a:lnSpc>
                          <a:spcPct val="115000"/>
                        </a:lnSpc>
                        <a:spcBef>
                          <a:spcPts val="0"/>
                        </a:spcBef>
                        <a:spcAft>
                          <a:spcPts val="1000"/>
                        </a:spcAft>
                      </a:pPr>
                      <a:r>
                        <a:rPr lang="en-US" sz="1200" dirty="0" smtClean="0">
                          <a:latin typeface="+mn-lt"/>
                          <a:ea typeface="Calibri"/>
                          <a:cs typeface="Times New Roman"/>
                        </a:rPr>
                        <a:t>CPI 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97.3</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96.8</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96.7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100">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a:t>
                      </a:r>
                      <a:r>
                        <a:rPr lang="en-US" sz="1200" baseline="0" dirty="0" smtClean="0">
                          <a:latin typeface="+mn-lt"/>
                          <a:ea typeface="Calibri"/>
                          <a:cs typeface="Times New Roman"/>
                        </a:rPr>
                        <a:t>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Calibri"/>
                          <a:ea typeface="Calibri"/>
                          <a:cs typeface="Times New Roman"/>
                        </a:rPr>
                        <a:t>86.4</a:t>
                      </a: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Calibri"/>
                          <a:ea typeface="Calibri"/>
                          <a:cs typeface="Times New Roman"/>
                        </a:rPr>
                        <a:t>87.7</a:t>
                      </a: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latin typeface="Calibri"/>
                          <a:ea typeface="Calibri"/>
                          <a:cs typeface="Times New Roman"/>
                        </a:rPr>
                        <a:t>85.0</a:t>
                      </a: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87.2</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90.5</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15">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10.9</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9.3</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12.5</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9.6</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6.2</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261">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15">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91">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93.1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91.5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100">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African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75.4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72.5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73.3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71.4</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67.9</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415">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17</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19.6</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21.7</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23.6</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615">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r h="240731">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Science</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22415">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291">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White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81.1</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80.4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83..7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78.7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82.2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100">
                <a:tc>
                  <a:txBody>
                    <a:bodyPr/>
                    <a:lstStyle/>
                    <a:p>
                      <a:pPr marL="0" marR="0">
                        <a:lnSpc>
                          <a:spcPct val="115000"/>
                        </a:lnSpc>
                        <a:spcBef>
                          <a:spcPts val="0"/>
                        </a:spcBef>
                        <a:spcAft>
                          <a:spcPts val="1000"/>
                        </a:spcAft>
                      </a:pPr>
                      <a:r>
                        <a:rPr lang="en-US" sz="1200" dirty="0" smtClean="0">
                          <a:latin typeface="+mn-lt"/>
                          <a:ea typeface="Calibri"/>
                          <a:cs typeface="Times New Roman"/>
                        </a:rPr>
                        <a:t>CPI</a:t>
                      </a:r>
                      <a:r>
                        <a:rPr lang="en-US" sz="1200" baseline="0" dirty="0" smtClean="0">
                          <a:latin typeface="+mn-lt"/>
                          <a:ea typeface="Calibri"/>
                          <a:cs typeface="Times New Roman"/>
                        </a:rPr>
                        <a:t> African Am./Black</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62.5</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67.3</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56.3</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54.9</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59.5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606">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18.6</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13.1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27.4</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23.8</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22.7</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5709557" y="1524000"/>
            <a:ext cx="3276600" cy="5447645"/>
          </a:xfrm>
          <a:prstGeom prst="rect">
            <a:avLst/>
          </a:prstGeom>
        </p:spPr>
        <p:txBody>
          <a:bodyPr wrap="square">
            <a:spAutoFit/>
          </a:bodyPr>
          <a:lstStyle/>
          <a:p>
            <a:pPr>
              <a:spcBef>
                <a:spcPts val="0"/>
              </a:spcBef>
            </a:pPr>
            <a:r>
              <a:rPr lang="en-US" sz="1500" i="1" dirty="0" smtClean="0"/>
              <a:t>Have </a:t>
            </a:r>
            <a:r>
              <a:rPr lang="en-US" sz="1500" i="1" dirty="0"/>
              <a:t>gaps in performance between student groups decreased over time?  </a:t>
            </a:r>
          </a:p>
          <a:p>
            <a:pPr marL="109728" indent="0">
              <a:spcBef>
                <a:spcPts val="0"/>
              </a:spcBef>
              <a:buNone/>
            </a:pPr>
            <a:r>
              <a:rPr lang="en-US" sz="1500" b="1" dirty="0" smtClean="0"/>
              <a:t>Yes- ELA; No- Math &amp; Science</a:t>
            </a:r>
            <a:endParaRPr lang="en-US" sz="1500" dirty="0"/>
          </a:p>
          <a:p>
            <a:pPr>
              <a:spcBef>
                <a:spcPts val="0"/>
              </a:spcBef>
            </a:pPr>
            <a:r>
              <a:rPr lang="en-US" sz="1500" i="1" dirty="0"/>
              <a:t>Have all groups of students gained over time? </a:t>
            </a:r>
          </a:p>
          <a:p>
            <a:pPr marL="109728" indent="0">
              <a:spcBef>
                <a:spcPts val="0"/>
              </a:spcBef>
              <a:buNone/>
            </a:pPr>
            <a:r>
              <a:rPr lang="en-US" sz="1500" b="1" dirty="0" smtClean="0"/>
              <a:t>No</a:t>
            </a:r>
            <a:endParaRPr lang="en-US" sz="1500" b="1" i="1" dirty="0"/>
          </a:p>
          <a:p>
            <a:pPr>
              <a:spcBef>
                <a:spcPts val="0"/>
              </a:spcBef>
            </a:pPr>
            <a:r>
              <a:rPr lang="en-US" sz="1500" i="1" dirty="0"/>
              <a:t>What is the magnitude of the gap between groups?  </a:t>
            </a:r>
          </a:p>
          <a:p>
            <a:pPr marL="109728" indent="0">
              <a:spcBef>
                <a:spcPts val="0"/>
              </a:spcBef>
              <a:buNone/>
            </a:pPr>
            <a:r>
              <a:rPr lang="en-US" sz="1500" b="1" dirty="0" smtClean="0"/>
              <a:t>Closing in ELA; Particularly </a:t>
            </a:r>
            <a:r>
              <a:rPr lang="en-US" sz="1500" b="1" dirty="0"/>
              <a:t>notable in math and science.</a:t>
            </a:r>
          </a:p>
          <a:p>
            <a:pPr>
              <a:spcBef>
                <a:spcPts val="0"/>
              </a:spcBef>
            </a:pPr>
            <a:r>
              <a:rPr lang="en-US" sz="1500" i="1" dirty="0" smtClean="0"/>
              <a:t>How </a:t>
            </a:r>
            <a:r>
              <a:rPr lang="en-US" sz="1500" i="1" dirty="0"/>
              <a:t>does each group of students currently perform relative to their counterparts in other schools, districts, or states?</a:t>
            </a:r>
          </a:p>
          <a:p>
            <a:pPr marL="119063" indent="-9525">
              <a:spcBef>
                <a:spcPts val="0"/>
              </a:spcBef>
              <a:buFont typeface="Georgia"/>
              <a:buNone/>
            </a:pPr>
            <a:r>
              <a:rPr lang="en-US" sz="1500" b="1" dirty="0"/>
              <a:t>The CPI for the Pierce </a:t>
            </a:r>
            <a:r>
              <a:rPr lang="en-US" sz="1500" b="1" dirty="0" smtClean="0"/>
              <a:t>African Am/Black subgroup </a:t>
            </a:r>
            <a:r>
              <a:rPr lang="en-US" sz="1500" b="1" dirty="0"/>
              <a:t>is above CPI for the state </a:t>
            </a:r>
            <a:r>
              <a:rPr lang="en-US" sz="1500" b="1" dirty="0" smtClean="0"/>
              <a:t>African Am/Black subgroup </a:t>
            </a:r>
            <a:r>
              <a:rPr lang="en-US" sz="1500" b="1" dirty="0"/>
              <a:t>in </a:t>
            </a:r>
            <a:r>
              <a:rPr lang="en-US" sz="1500" b="1" dirty="0" smtClean="0"/>
              <a:t>Math (+1.0) </a:t>
            </a:r>
            <a:r>
              <a:rPr lang="en-US" sz="1500" b="1" dirty="0"/>
              <a:t>and ELA </a:t>
            </a:r>
            <a:r>
              <a:rPr lang="en-US" sz="1500" b="1" dirty="0" smtClean="0"/>
              <a:t>(+12.5). Science </a:t>
            </a:r>
            <a:r>
              <a:rPr lang="en-US" sz="1500" b="1" dirty="0"/>
              <a:t>is below the state- </a:t>
            </a:r>
          </a:p>
          <a:p>
            <a:pPr marL="119063" indent="-9525">
              <a:spcBef>
                <a:spcPts val="0"/>
              </a:spcBef>
              <a:buFont typeface="Georgia"/>
              <a:buNone/>
            </a:pPr>
            <a:r>
              <a:rPr lang="en-US" sz="1500" b="1" dirty="0" smtClean="0"/>
              <a:t>(-4.8).  </a:t>
            </a:r>
            <a:endParaRPr lang="en-US" sz="1500" b="1" dirty="0"/>
          </a:p>
          <a:p>
            <a:endParaRPr lang="en-US" dirty="0"/>
          </a:p>
        </p:txBody>
      </p:sp>
    </p:spTree>
    <p:extLst>
      <p:ext uri="{BB962C8B-B14F-4D97-AF65-F5344CB8AC3E}">
        <p14:creationId xmlns="" xmlns:p14="http://schemas.microsoft.com/office/powerpoint/2010/main" val="6346955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038"/>
            <a:ext cx="8229600" cy="1069848"/>
          </a:xfrm>
        </p:spPr>
        <p:txBody>
          <a:bodyPr/>
          <a:lstStyle/>
          <a:p>
            <a:r>
              <a:rPr lang="en-US" dirty="0" smtClean="0"/>
              <a:t>Special Education Subgroup</a:t>
            </a:r>
            <a:endParaRPr lang="en-US" dirty="0"/>
          </a:p>
        </p:txBody>
      </p:sp>
      <p:sp>
        <p:nvSpPr>
          <p:cNvPr id="7" name="Slide Number Placeholder 6"/>
          <p:cNvSpPr>
            <a:spLocks noGrp="1"/>
          </p:cNvSpPr>
          <p:nvPr>
            <p:ph type="sldNum" sz="quarter" idx="12"/>
          </p:nvPr>
        </p:nvSpPr>
        <p:spPr/>
        <p:txBody>
          <a:bodyPr>
            <a:normAutofit/>
          </a:bodyPr>
          <a:lstStyle/>
          <a:p>
            <a:fld id="{454FC882-7D20-459E-A11F-4CEF1099FE9B}" type="slidenum">
              <a:rPr lang="en-US" smtClean="0"/>
              <a:pPr/>
              <a:t>68</a:t>
            </a:fld>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3346347617"/>
              </p:ext>
            </p:extLst>
          </p:nvPr>
        </p:nvGraphicFramePr>
        <p:xfrm>
          <a:off x="152395" y="1295401"/>
          <a:ext cx="5486404" cy="5398757"/>
        </p:xfrm>
        <a:graphic>
          <a:graphicData uri="http://schemas.openxmlformats.org/drawingml/2006/table">
            <a:tbl>
              <a:tblPr/>
              <a:tblGrid>
                <a:gridCol w="1091983"/>
                <a:gridCol w="878388"/>
                <a:gridCol w="879215"/>
                <a:gridCol w="878388"/>
                <a:gridCol w="879215"/>
                <a:gridCol w="879215"/>
              </a:tblGrid>
              <a:tr h="233869">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ELA</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07903">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93">
                <a:tc>
                  <a:txBody>
                    <a:bodyPr/>
                    <a:lstStyle/>
                    <a:p>
                      <a:pPr marL="0" marR="0">
                        <a:lnSpc>
                          <a:spcPct val="115000"/>
                        </a:lnSpc>
                        <a:spcBef>
                          <a:spcPts val="0"/>
                        </a:spcBef>
                        <a:spcAft>
                          <a:spcPts val="1000"/>
                        </a:spcAft>
                      </a:pPr>
                      <a:r>
                        <a:rPr lang="en-US" sz="1200" dirty="0" smtClean="0">
                          <a:latin typeface="+mn-lt"/>
                          <a:ea typeface="Calibri"/>
                          <a:cs typeface="Times New Roman"/>
                        </a:rPr>
                        <a:t>CPI Non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96.9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97.7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98.1</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98</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18">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73.1</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77.1</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Calibri"/>
                          <a:ea typeface="Calibri"/>
                          <a:cs typeface="Times New Roman"/>
                        </a:rPr>
                        <a:t>77.9</a:t>
                      </a:r>
                      <a:endParaRPr lang="en-US" sz="1200" dirty="0">
                        <a:latin typeface="Calibri"/>
                        <a:ea typeface="Calibri"/>
                        <a:cs typeface="Times New Roman"/>
                      </a:endParaRPr>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75.9</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78.3</a:t>
                      </a:r>
                      <a:endParaRPr lang="en-US" sz="1200" dirty="0"/>
                    </a:p>
                  </a:txBody>
                  <a:tcPr marL="8641" marR="8641" marT="864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03">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23.8</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20.5</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19.8</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22.2</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t>19.7</a:t>
                      </a:r>
                      <a:endParaRPr lang="en-US" sz="1200" b="1" dirty="0"/>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10">
                <a:tc>
                  <a:txBody>
                    <a:bodyPr/>
                    <a:lstStyle/>
                    <a:p>
                      <a:pPr marL="0" marR="0">
                        <a:lnSpc>
                          <a:spcPct val="115000"/>
                        </a:lnSpc>
                        <a:spcBef>
                          <a:spcPts val="0"/>
                        </a:spcBef>
                        <a:spcAft>
                          <a:spcPts val="0"/>
                        </a:spcAft>
                      </a:pPr>
                      <a:endParaRPr lang="en-US" sz="900" b="0" dirty="0">
                        <a:solidFill>
                          <a:schemeClr val="tx1"/>
                        </a:solidFill>
                        <a:latin typeface="Calibri"/>
                        <a:ea typeface="Calibri"/>
                        <a:cs typeface="Times New Roman"/>
                      </a:endParaRPr>
                    </a:p>
                    <a:p>
                      <a:pPr marL="0" marR="0">
                        <a:lnSpc>
                          <a:spcPct val="115000"/>
                        </a:lnSpc>
                        <a:spcBef>
                          <a:spcPts val="0"/>
                        </a:spcBef>
                        <a:spcAft>
                          <a:spcPts val="0"/>
                        </a:spcAft>
                      </a:pPr>
                      <a:r>
                        <a:rPr lang="en-US" sz="1400" b="1" dirty="0" smtClean="0">
                          <a:solidFill>
                            <a:srgbClr val="FF0000"/>
                          </a:solidFill>
                          <a:latin typeface="+mn-lt"/>
                          <a:ea typeface="Calibri"/>
                          <a:cs typeface="Times New Roman"/>
                        </a:rPr>
                        <a:t>Math</a:t>
                      </a:r>
                      <a:endParaRPr lang="en-US" sz="1400" dirty="0">
                        <a:solidFill>
                          <a:srgbClr val="FF0000"/>
                        </a:solidFill>
                        <a:latin typeface="+mn-lt"/>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03">
                <a:tc>
                  <a:txBody>
                    <a:bodyPr/>
                    <a:lstStyle/>
                    <a:p>
                      <a:pPr marL="0" marR="0">
                        <a:lnSpc>
                          <a:spcPct val="115000"/>
                        </a:lnSpc>
                        <a:spcBef>
                          <a:spcPts val="0"/>
                        </a:spcBef>
                        <a:spcAft>
                          <a:spcPts val="1000"/>
                        </a:spcAft>
                      </a:pPr>
                      <a:endParaRPr lang="en-US" sz="12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93">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Non</a:t>
                      </a:r>
                      <a:r>
                        <a:rPr lang="en-US" sz="1200" baseline="0" dirty="0" smtClean="0">
                          <a:latin typeface="+mn-lt"/>
                          <a:ea typeface="Calibri"/>
                          <a:cs typeface="Times New Roman"/>
                        </a:rPr>
                        <a:t>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91.5</a:t>
                      </a: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92.8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93.6</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93.4</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90.3</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18">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Spec</a:t>
                      </a:r>
                      <a:r>
                        <a:rPr lang="en-US" sz="1200" baseline="0" dirty="0" smtClean="0">
                          <a:latin typeface="+mn-lt"/>
                          <a:ea typeface="Calibri"/>
                          <a:cs typeface="Times New Roman"/>
                        </a:rPr>
                        <a:t> Education </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61.9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60.8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63.7</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61.3</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t>61</a:t>
                      </a:r>
                      <a:endParaRPr lang="en-US" sz="1200" dirty="0"/>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903">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29.6</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32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29.9</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32.1</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29.3</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788">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pPr>
                      <a:endParaRPr lang="en-US" sz="900" dirty="0">
                        <a:latin typeface="Calibri"/>
                        <a:ea typeface="Times New Roman"/>
                      </a:endParaRPr>
                    </a:p>
                  </a:txBody>
                  <a:tcPr marL="7810" marR="7810" marT="7810" marB="0" anchor="b">
                    <a:lnL>
                      <a:noFill/>
                    </a:lnL>
                    <a:lnR>
                      <a:noFill/>
                    </a:lnR>
                    <a:lnT w="12700" cap="flat" cmpd="sng" algn="ctr">
                      <a:solidFill>
                        <a:srgbClr val="000000"/>
                      </a:solidFill>
                      <a:prstDash val="solid"/>
                      <a:round/>
                      <a:headEnd type="none" w="med" len="med"/>
                      <a:tailEnd type="none" w="med" len="med"/>
                    </a:lnT>
                    <a:lnB>
                      <a:noFill/>
                    </a:lnB>
                  </a:tcPr>
                </a:tc>
              </a:tr>
              <a:tr h="233869">
                <a:tc>
                  <a:txBody>
                    <a:bodyPr/>
                    <a:lstStyle/>
                    <a:p>
                      <a:pPr marL="0" marR="0">
                        <a:lnSpc>
                          <a:spcPct val="115000"/>
                        </a:lnSpc>
                        <a:spcBef>
                          <a:spcPts val="0"/>
                        </a:spcBef>
                        <a:spcAft>
                          <a:spcPts val="0"/>
                        </a:spcAft>
                      </a:pPr>
                      <a:r>
                        <a:rPr lang="en-US" sz="1400" b="1" dirty="0">
                          <a:solidFill>
                            <a:srgbClr val="FF0000"/>
                          </a:solidFill>
                          <a:latin typeface="+mn-lt"/>
                          <a:ea typeface="Calibri"/>
                          <a:cs typeface="Times New Roman"/>
                        </a:rPr>
                        <a:t>Science</a:t>
                      </a:r>
                      <a:endParaRPr lang="en-US" sz="1400" dirty="0">
                        <a:solidFill>
                          <a:srgbClr val="FF0000"/>
                        </a:solidFill>
                        <a:latin typeface="+mn-lt"/>
                        <a:ea typeface="Calibri"/>
                        <a:cs typeface="Times New Roman"/>
                      </a:endParaRPr>
                    </a:p>
                  </a:txBody>
                  <a:tcPr marL="0" marR="0" marT="0" marB="0">
                    <a:lnL>
                      <a:noFill/>
                    </a:lnL>
                    <a:lnR>
                      <a:noFill/>
                    </a:lnR>
                    <a:lnT>
                      <a:noFill/>
                    </a:lnT>
                    <a:lnB>
                      <a:noFill/>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900">
                        <a:latin typeface="Calibri"/>
                        <a:ea typeface="Times New Roman"/>
                      </a:endParaRPr>
                    </a:p>
                  </a:txBody>
                  <a:tcPr marL="7810" marR="7810" marT="7810" marB="0" anchor="b">
                    <a:lnL>
                      <a:noFill/>
                    </a:lnL>
                    <a:lnR>
                      <a:noFill/>
                    </a:lnR>
                    <a:lnT>
                      <a:noFill/>
                    </a:lnT>
                    <a:lnB w="12700" cap="flat" cmpd="sng" algn="ctr">
                      <a:solidFill>
                        <a:srgbClr val="000000"/>
                      </a:solidFill>
                      <a:prstDash val="solid"/>
                      <a:round/>
                      <a:headEnd type="none" w="med" len="med"/>
                      <a:tailEnd type="none" w="med" len="med"/>
                    </a:lnB>
                  </a:tcPr>
                </a:tc>
              </a:tr>
              <a:tr h="207903">
                <a:tc>
                  <a:txBody>
                    <a:bodyPr/>
                    <a:lstStyle/>
                    <a:p>
                      <a:pPr marL="0" marR="0">
                        <a:lnSpc>
                          <a:spcPct val="115000"/>
                        </a:lnSpc>
                        <a:spcBef>
                          <a:spcPts val="0"/>
                        </a:spcBef>
                        <a:spcAft>
                          <a:spcPts val="1000"/>
                        </a:spcAft>
                      </a:pPr>
                      <a:endParaRPr lang="en-US" sz="90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2010</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2011</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2012</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2013</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2014</a:t>
                      </a:r>
                      <a:endParaRPr lang="en-US" sz="1200" b="1"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93">
                <a:tc>
                  <a:txBody>
                    <a:bodyPr/>
                    <a:lstStyle/>
                    <a:p>
                      <a:pPr marL="0" marR="0">
                        <a:lnSpc>
                          <a:spcPct val="115000"/>
                        </a:lnSpc>
                        <a:spcBef>
                          <a:spcPts val="0"/>
                        </a:spcBef>
                        <a:spcAft>
                          <a:spcPts val="1000"/>
                        </a:spcAft>
                      </a:pPr>
                      <a:r>
                        <a:rPr lang="en-US" sz="1200" dirty="0">
                          <a:latin typeface="+mn-lt"/>
                          <a:ea typeface="Calibri"/>
                          <a:cs typeface="Times New Roman"/>
                        </a:rPr>
                        <a:t>CPI </a:t>
                      </a:r>
                      <a:r>
                        <a:rPr lang="en-US" sz="1200" dirty="0" smtClean="0">
                          <a:latin typeface="+mn-lt"/>
                          <a:ea typeface="Calibri"/>
                          <a:cs typeface="Times New Roman"/>
                        </a:rPr>
                        <a:t>Non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79.9</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80.7</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78.2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80.8</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18">
                <a:tc>
                  <a:txBody>
                    <a:bodyPr/>
                    <a:lstStyle/>
                    <a:p>
                      <a:pPr marL="0" marR="0">
                        <a:lnSpc>
                          <a:spcPct val="115000"/>
                        </a:lnSpc>
                        <a:spcBef>
                          <a:spcPts val="0"/>
                        </a:spcBef>
                        <a:spcAft>
                          <a:spcPts val="1000"/>
                        </a:spcAft>
                      </a:pPr>
                      <a:r>
                        <a:rPr lang="en-US" sz="1200" dirty="0" smtClean="0">
                          <a:latin typeface="+mn-lt"/>
                          <a:ea typeface="Calibri"/>
                          <a:cs typeface="Times New Roman"/>
                        </a:rPr>
                        <a:t>CPI</a:t>
                      </a:r>
                      <a:r>
                        <a:rPr lang="en-US" sz="1200" baseline="0" dirty="0" smtClean="0">
                          <a:latin typeface="+mn-lt"/>
                          <a:ea typeface="Calibri"/>
                          <a:cs typeface="Times New Roman"/>
                        </a:rPr>
                        <a:t> Spec Education</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59.4</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47.2</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smtClean="0">
                          <a:latin typeface="+mn-lt"/>
                          <a:ea typeface="Calibri"/>
                          <a:cs typeface="Times New Roman"/>
                        </a:rPr>
                        <a:t>58.8</a:t>
                      </a:r>
                      <a:endParaRPr lang="en-US" sz="1200" dirty="0">
                        <a:latin typeface="+mn-lt"/>
                        <a:ea typeface="Calibri"/>
                        <a:cs typeface="Times New Roman"/>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49.5</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smtClean="0">
                          <a:latin typeface="+mn-lt"/>
                        </a:rPr>
                        <a:t>51.2</a:t>
                      </a:r>
                      <a:endParaRPr lang="en-US" sz="1200" dirty="0">
                        <a:latin typeface="+mn-lt"/>
                      </a:endParaRPr>
                    </a:p>
                  </a:txBody>
                  <a:tcPr marL="7810" marR="7810" marT="7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8314">
                <a:tc>
                  <a:txBody>
                    <a:bodyPr/>
                    <a:lstStyle/>
                    <a:p>
                      <a:pPr marL="0" marR="0">
                        <a:lnSpc>
                          <a:spcPct val="115000"/>
                        </a:lnSpc>
                        <a:spcBef>
                          <a:spcPts val="0"/>
                        </a:spcBef>
                        <a:spcAft>
                          <a:spcPts val="1000"/>
                        </a:spcAft>
                      </a:pPr>
                      <a:r>
                        <a:rPr lang="en-US" sz="1200" b="1" dirty="0">
                          <a:latin typeface="+mn-lt"/>
                          <a:ea typeface="Calibri"/>
                          <a:cs typeface="Times New Roman"/>
                        </a:rPr>
                        <a:t>Difference</a:t>
                      </a:r>
                      <a:endParaRPr lang="en-US" sz="1200" dirty="0">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19.6</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32.7</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b="1" dirty="0" smtClean="0">
                          <a:latin typeface="+mn-lt"/>
                          <a:ea typeface="Calibri"/>
                          <a:cs typeface="Times New Roman"/>
                        </a:rPr>
                        <a:t>21.9</a:t>
                      </a:r>
                      <a:endParaRPr lang="en-US" sz="1200" dirty="0">
                        <a:latin typeface="+mn-lt"/>
                        <a:ea typeface="Calibri"/>
                        <a:cs typeface="Times New Roman"/>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28.7</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b="1" dirty="0" smtClean="0">
                          <a:latin typeface="+mn-lt"/>
                        </a:rPr>
                        <a:t>29.6</a:t>
                      </a:r>
                      <a:endParaRPr lang="en-US" sz="1200" b="1" dirty="0">
                        <a:latin typeface="+mn-lt"/>
                      </a:endParaRPr>
                    </a:p>
                  </a:txBody>
                  <a:tcPr marL="7810" marR="7810" marT="78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5709557" y="1524000"/>
            <a:ext cx="3276600" cy="5216813"/>
          </a:xfrm>
          <a:prstGeom prst="rect">
            <a:avLst/>
          </a:prstGeom>
        </p:spPr>
        <p:txBody>
          <a:bodyPr wrap="square">
            <a:spAutoFit/>
          </a:bodyPr>
          <a:lstStyle/>
          <a:p>
            <a:pPr>
              <a:spcBef>
                <a:spcPts val="0"/>
              </a:spcBef>
            </a:pPr>
            <a:r>
              <a:rPr lang="en-US" sz="1500" i="1" dirty="0" smtClean="0"/>
              <a:t>Have </a:t>
            </a:r>
            <a:r>
              <a:rPr lang="en-US" sz="1500" i="1" dirty="0"/>
              <a:t>gaps in performance between student groups decreased over time?  </a:t>
            </a:r>
          </a:p>
          <a:p>
            <a:pPr marL="109728" indent="0">
              <a:spcBef>
                <a:spcPts val="0"/>
              </a:spcBef>
              <a:buNone/>
            </a:pPr>
            <a:r>
              <a:rPr lang="en-US" sz="1500" b="1" dirty="0" smtClean="0"/>
              <a:t>Yes- ELA No- Math &amp; Science</a:t>
            </a:r>
            <a:endParaRPr lang="en-US" sz="1500" dirty="0"/>
          </a:p>
          <a:p>
            <a:pPr>
              <a:spcBef>
                <a:spcPts val="0"/>
              </a:spcBef>
            </a:pPr>
            <a:r>
              <a:rPr lang="en-US" sz="1500" i="1" dirty="0"/>
              <a:t>Have all groups of students gained over time? </a:t>
            </a:r>
          </a:p>
          <a:p>
            <a:pPr marL="109728" indent="0">
              <a:spcBef>
                <a:spcPts val="0"/>
              </a:spcBef>
              <a:buNone/>
            </a:pPr>
            <a:r>
              <a:rPr lang="en-US" sz="1500" b="1" dirty="0" smtClean="0"/>
              <a:t>Yes- ELA ; No- Math &amp; Science</a:t>
            </a:r>
            <a:endParaRPr lang="en-US" sz="1500" b="1" i="1" dirty="0"/>
          </a:p>
          <a:p>
            <a:pPr>
              <a:spcBef>
                <a:spcPts val="0"/>
              </a:spcBef>
            </a:pPr>
            <a:r>
              <a:rPr lang="en-US" sz="1500" i="1" dirty="0"/>
              <a:t>What is the magnitude of the gap between groups?  </a:t>
            </a:r>
          </a:p>
          <a:p>
            <a:pPr marL="109728" indent="0">
              <a:spcBef>
                <a:spcPts val="0"/>
              </a:spcBef>
              <a:buNone/>
            </a:pPr>
            <a:r>
              <a:rPr lang="en-US" sz="1500" b="1" dirty="0" smtClean="0"/>
              <a:t>Notable in all subjects.</a:t>
            </a:r>
            <a:endParaRPr lang="en-US" sz="1500" b="1" dirty="0"/>
          </a:p>
          <a:p>
            <a:pPr>
              <a:spcBef>
                <a:spcPts val="0"/>
              </a:spcBef>
            </a:pPr>
            <a:r>
              <a:rPr lang="en-US" sz="1500" i="1" dirty="0" smtClean="0"/>
              <a:t>How </a:t>
            </a:r>
            <a:r>
              <a:rPr lang="en-US" sz="1500" i="1" dirty="0"/>
              <a:t>does each group of students currently perform relative to their counterparts in other schools, districts, or states?</a:t>
            </a:r>
          </a:p>
          <a:p>
            <a:pPr marL="119063" indent="-9525">
              <a:spcBef>
                <a:spcPts val="0"/>
              </a:spcBef>
              <a:buFont typeface="Georgia"/>
              <a:buNone/>
            </a:pPr>
            <a:r>
              <a:rPr lang="en-US" sz="1500" b="1" dirty="0"/>
              <a:t>The CPI for the  </a:t>
            </a:r>
            <a:r>
              <a:rPr lang="en-US" sz="1500" b="1" dirty="0" smtClean="0"/>
              <a:t>Special Education subgroup </a:t>
            </a:r>
            <a:r>
              <a:rPr lang="en-US" sz="1500" b="1" dirty="0"/>
              <a:t>is above CPI for the state </a:t>
            </a:r>
            <a:r>
              <a:rPr lang="en-US" sz="1500" b="1" dirty="0" smtClean="0"/>
              <a:t>Special Education  subgroup </a:t>
            </a:r>
            <a:r>
              <a:rPr lang="en-US" sz="1500" b="1" dirty="0"/>
              <a:t>in Math </a:t>
            </a:r>
            <a:r>
              <a:rPr lang="en-US" sz="1500" b="1" dirty="0" smtClean="0"/>
              <a:t>(+3.9) and ELA (+11.7).  </a:t>
            </a:r>
            <a:r>
              <a:rPr lang="en-US" sz="1500" b="1" dirty="0"/>
              <a:t>Science is below the state- </a:t>
            </a:r>
            <a:r>
              <a:rPr lang="en-US" sz="1500" b="1" dirty="0" smtClean="0"/>
              <a:t>(-8.9).  </a:t>
            </a:r>
            <a:endParaRPr lang="en-US" sz="1500" b="1" dirty="0"/>
          </a:p>
          <a:p>
            <a:endParaRPr lang="en-US" dirty="0"/>
          </a:p>
        </p:txBody>
      </p:sp>
    </p:spTree>
    <p:extLst>
      <p:ext uri="{BB962C8B-B14F-4D97-AF65-F5344CB8AC3E}">
        <p14:creationId xmlns="" xmlns:p14="http://schemas.microsoft.com/office/powerpoint/2010/main" val="21021870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9800"/>
            <a:ext cx="8229600" cy="3124200"/>
          </a:xfrm>
        </p:spPr>
        <p:txBody>
          <a:bodyPr>
            <a:normAutofit/>
          </a:bodyPr>
          <a:lstStyle/>
          <a:p>
            <a:pPr algn="ctr"/>
            <a:r>
              <a:rPr lang="en-US" dirty="0" smtClean="0"/>
              <a:t>Milton High School </a:t>
            </a:r>
            <a:br>
              <a:rPr lang="en-US" dirty="0" smtClean="0"/>
            </a:br>
            <a:r>
              <a:rPr lang="en-US" dirty="0" smtClean="0"/>
              <a:t>2014 MCAS Data</a:t>
            </a:r>
            <a:endParaRPr lang="en-US" dirty="0"/>
          </a:p>
        </p:txBody>
      </p:sp>
      <p:sp>
        <p:nvSpPr>
          <p:cNvPr id="5" name="Slide Number Placeholder 4"/>
          <p:cNvSpPr>
            <a:spLocks noGrp="1"/>
          </p:cNvSpPr>
          <p:nvPr>
            <p:ph type="sldNum" sz="quarter" idx="12"/>
          </p:nvPr>
        </p:nvSpPr>
        <p:spPr/>
        <p:txBody>
          <a:bodyPr>
            <a:normAutofit/>
          </a:bodyPr>
          <a:lstStyle/>
          <a:p>
            <a:fld id="{454FC882-7D20-459E-A11F-4CEF1099FE9B}" type="slidenum">
              <a:rPr lang="en-US" smtClean="0"/>
              <a:pPr/>
              <a:t>69</a:t>
            </a:fld>
            <a:endParaRPr lang="en-US" dirty="0"/>
          </a:p>
        </p:txBody>
      </p:sp>
    </p:spTree>
    <p:extLst>
      <p:ext uri="{BB962C8B-B14F-4D97-AF65-F5344CB8AC3E}">
        <p14:creationId xmlns="" xmlns:p14="http://schemas.microsoft.com/office/powerpoint/2010/main" val="398353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2800" dirty="0" smtClean="0"/>
              <a:t>Milton </a:t>
            </a:r>
            <a:r>
              <a:rPr lang="en-US" sz="2800" dirty="0"/>
              <a:t>Public Schools Elementary</a:t>
            </a:r>
            <a:r>
              <a:rPr lang="en-US" sz="2800" dirty="0" smtClean="0"/>
              <a:t/>
            </a:r>
            <a:br>
              <a:rPr lang="en-US" sz="2800" dirty="0" smtClean="0"/>
            </a:br>
            <a:r>
              <a:rPr lang="en-US" sz="2800" b="1" dirty="0" smtClean="0"/>
              <a:t>Subgroup</a:t>
            </a:r>
            <a:r>
              <a:rPr lang="en-US" sz="2800" dirty="0" smtClean="0"/>
              <a:t> Data Observations</a:t>
            </a:r>
            <a:endParaRPr lang="en-US" sz="2800" dirty="0"/>
          </a:p>
        </p:txBody>
      </p:sp>
      <p:sp>
        <p:nvSpPr>
          <p:cNvPr id="3" name="Content Placeholder 2"/>
          <p:cNvSpPr>
            <a:spLocks noGrp="1"/>
          </p:cNvSpPr>
          <p:nvPr>
            <p:ph idx="1"/>
          </p:nvPr>
        </p:nvSpPr>
        <p:spPr>
          <a:xfrm>
            <a:off x="152400" y="1828800"/>
            <a:ext cx="8839200" cy="4745736"/>
          </a:xfrm>
          <a:noFill/>
        </p:spPr>
        <p:txBody>
          <a:bodyPr>
            <a:normAutofit fontScale="85000" lnSpcReduction="20000"/>
          </a:bodyPr>
          <a:lstStyle/>
          <a:p>
            <a:r>
              <a:rPr lang="en-US" dirty="0" smtClean="0"/>
              <a:t>There is a significant gap between the High Needs* subgroup and Non-High Needs students in Grades 3-5 in </a:t>
            </a:r>
            <a:r>
              <a:rPr lang="en-US" i="1" dirty="0" smtClean="0"/>
              <a:t>ELA</a:t>
            </a:r>
            <a:r>
              <a:rPr lang="en-US" dirty="0" smtClean="0"/>
              <a:t> and </a:t>
            </a:r>
            <a:r>
              <a:rPr lang="en-US" i="1" dirty="0" smtClean="0"/>
              <a:t>Math.</a:t>
            </a:r>
          </a:p>
          <a:p>
            <a:r>
              <a:rPr lang="en-US" i="1" dirty="0" smtClean="0"/>
              <a:t>By the time students reach grade 5, the gap begins to narrow.</a:t>
            </a:r>
          </a:p>
          <a:p>
            <a:r>
              <a:rPr lang="en-US" dirty="0"/>
              <a:t>A gap also exists in </a:t>
            </a:r>
            <a:r>
              <a:rPr lang="en-US" i="1" dirty="0"/>
              <a:t>ELA</a:t>
            </a:r>
            <a:r>
              <a:rPr lang="en-US" dirty="0"/>
              <a:t> and </a:t>
            </a:r>
            <a:r>
              <a:rPr lang="en-US" i="1" dirty="0"/>
              <a:t>Math</a:t>
            </a:r>
            <a:r>
              <a:rPr lang="en-US" dirty="0"/>
              <a:t> between the African American/Black and Hispanic/Latino subgroups as compared to the Asian and White subgroups.</a:t>
            </a:r>
          </a:p>
          <a:p>
            <a:r>
              <a:rPr lang="en-US" dirty="0" smtClean="0"/>
              <a:t>The gap between Non Low </a:t>
            </a:r>
            <a:r>
              <a:rPr lang="en-US" dirty="0"/>
              <a:t>I</a:t>
            </a:r>
            <a:r>
              <a:rPr lang="en-US" dirty="0" smtClean="0"/>
              <a:t>ncome and Low </a:t>
            </a:r>
            <a:r>
              <a:rPr lang="en-US" dirty="0"/>
              <a:t>I</a:t>
            </a:r>
            <a:r>
              <a:rPr lang="en-US" dirty="0" smtClean="0"/>
              <a:t>ncome students has significantly decreased in Science.</a:t>
            </a:r>
          </a:p>
          <a:p>
            <a:r>
              <a:rPr lang="en-US" dirty="0"/>
              <a:t>The gap between </a:t>
            </a:r>
            <a:r>
              <a:rPr lang="en-US" dirty="0" smtClean="0"/>
              <a:t>African American and White </a:t>
            </a:r>
            <a:r>
              <a:rPr lang="en-US" dirty="0"/>
              <a:t>students has significantly decreased in Science</a:t>
            </a:r>
            <a:r>
              <a:rPr lang="en-US" dirty="0" smtClean="0"/>
              <a:t>.</a:t>
            </a:r>
          </a:p>
          <a:p>
            <a:r>
              <a:rPr lang="en-US" dirty="0"/>
              <a:t>The gap between N</a:t>
            </a:r>
            <a:r>
              <a:rPr lang="en-US" dirty="0" smtClean="0"/>
              <a:t>on Special </a:t>
            </a:r>
            <a:r>
              <a:rPr lang="en-US" dirty="0"/>
              <a:t>E</a:t>
            </a:r>
            <a:r>
              <a:rPr lang="en-US" dirty="0" smtClean="0"/>
              <a:t>ducation and Special </a:t>
            </a:r>
            <a:r>
              <a:rPr lang="en-US" dirty="0"/>
              <a:t>E</a:t>
            </a:r>
            <a:r>
              <a:rPr lang="en-US" dirty="0" smtClean="0"/>
              <a:t>ducation students has </a:t>
            </a:r>
            <a:r>
              <a:rPr lang="en-US" dirty="0"/>
              <a:t>significantly decreased in Science.</a:t>
            </a:r>
          </a:p>
          <a:p>
            <a:pPr marL="109728" indent="0">
              <a:buNone/>
            </a:pPr>
            <a:endParaRPr lang="en-US" dirty="0" smtClean="0"/>
          </a:p>
          <a:p>
            <a:endParaRPr lang="en-US" dirty="0" smtClean="0"/>
          </a:p>
          <a:p>
            <a:pPr>
              <a:buNone/>
            </a:pPr>
            <a:r>
              <a:rPr lang="en-US" dirty="0" smtClean="0"/>
              <a:t>*</a:t>
            </a:r>
            <a:r>
              <a:rPr lang="en-US" sz="1800" dirty="0" smtClean="0"/>
              <a:t>High Needs subgroup includes students with disabilities, students identified as low income, and English Language Learners (ELL)</a:t>
            </a:r>
          </a:p>
          <a:p>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7</a:t>
            </a:fld>
            <a:endParaRPr lang="en-US" dirty="0"/>
          </a:p>
        </p:txBody>
      </p:sp>
    </p:spTree>
    <p:extLst>
      <p:ext uri="{BB962C8B-B14F-4D97-AF65-F5344CB8AC3E}">
        <p14:creationId xmlns:p14="http://schemas.microsoft.com/office/powerpoint/2010/main" xmlns="" val="6069046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9848"/>
          </a:xfrm>
        </p:spPr>
        <p:txBody>
          <a:bodyPr>
            <a:normAutofit fontScale="90000"/>
          </a:bodyPr>
          <a:lstStyle/>
          <a:p>
            <a:r>
              <a:rPr lang="en-US" dirty="0" smtClean="0"/>
              <a:t>Milton High School – ELA Grade 10</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70</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685800" y="1295400"/>
            <a:ext cx="7658100" cy="5362575"/>
          </a:xfrm>
          <a:prstGeom prst="rect">
            <a:avLst/>
          </a:prstGeom>
          <a:noFill/>
          <a:ln w="9525">
            <a:noFill/>
            <a:miter lim="800000"/>
            <a:headEnd/>
            <a:tailEnd/>
          </a:ln>
        </p:spPr>
      </p:pic>
    </p:spTree>
    <p:extLst>
      <p:ext uri="{BB962C8B-B14F-4D97-AF65-F5344CB8AC3E}">
        <p14:creationId xmlns="" xmlns:p14="http://schemas.microsoft.com/office/powerpoint/2010/main" val="16705080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9848"/>
          </a:xfrm>
        </p:spPr>
        <p:txBody>
          <a:bodyPr>
            <a:normAutofit/>
          </a:bodyPr>
          <a:lstStyle/>
          <a:p>
            <a:r>
              <a:rPr lang="en-US" sz="3000" dirty="0" smtClean="0"/>
              <a:t>Milton High School – Math Grade 10</a:t>
            </a:r>
            <a:endParaRPr lang="en-US" sz="3000"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71</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914400" y="1752600"/>
            <a:ext cx="7010400" cy="4888946"/>
          </a:xfrm>
          <a:prstGeom prst="rect">
            <a:avLst/>
          </a:prstGeom>
          <a:noFill/>
          <a:ln w="9525">
            <a:noFill/>
            <a:miter lim="800000"/>
            <a:headEnd/>
            <a:tailEnd/>
          </a:ln>
        </p:spPr>
      </p:pic>
    </p:spTree>
    <p:extLst>
      <p:ext uri="{BB962C8B-B14F-4D97-AF65-F5344CB8AC3E}">
        <p14:creationId xmlns="" xmlns:p14="http://schemas.microsoft.com/office/powerpoint/2010/main" val="16705080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9848"/>
          </a:xfrm>
        </p:spPr>
        <p:txBody>
          <a:bodyPr>
            <a:normAutofit/>
          </a:bodyPr>
          <a:lstStyle/>
          <a:p>
            <a:r>
              <a:rPr lang="en-US" dirty="0" smtClean="0"/>
              <a:t>Milton High School – Biology </a:t>
            </a:r>
            <a:endParaRPr lang="en-US"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72</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762000" y="1219200"/>
            <a:ext cx="7696200" cy="5372100"/>
          </a:xfrm>
          <a:prstGeom prst="rect">
            <a:avLst/>
          </a:prstGeom>
          <a:noFill/>
          <a:ln w="9525">
            <a:noFill/>
            <a:miter lim="800000"/>
            <a:headEnd/>
            <a:tailEnd/>
          </a:ln>
        </p:spPr>
      </p:pic>
    </p:spTree>
    <p:extLst>
      <p:ext uri="{BB962C8B-B14F-4D97-AF65-F5344CB8AC3E}">
        <p14:creationId xmlns="" xmlns:p14="http://schemas.microsoft.com/office/powerpoint/2010/main" val="1670508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1143000"/>
            <a:ext cx="2514600" cy="5105400"/>
          </a:xfrm>
        </p:spPr>
        <p:txBody>
          <a:bodyPr>
            <a:normAutofit/>
          </a:bodyPr>
          <a:lstStyle/>
          <a:p>
            <a:r>
              <a:rPr lang="en-US" dirty="0" smtClean="0"/>
              <a:t>Milton High School-</a:t>
            </a:r>
            <a:r>
              <a:rPr lang="en-US" i="1" dirty="0" smtClean="0"/>
              <a:t>ELA </a:t>
            </a:r>
            <a:br>
              <a:rPr lang="en-US" i="1" dirty="0" smtClean="0"/>
            </a:br>
            <a:r>
              <a:rPr lang="en-US" sz="3000" i="1" dirty="0" smtClean="0"/>
              <a:t>Growth and Achievement</a:t>
            </a:r>
            <a:endParaRPr lang="en-US" sz="3000" i="1"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73</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52400" y="609600"/>
            <a:ext cx="6371546" cy="5867400"/>
          </a:xfrm>
          <a:prstGeom prst="rect">
            <a:avLst/>
          </a:prstGeom>
          <a:noFill/>
          <a:ln w="9525">
            <a:noFill/>
            <a:miter lim="800000"/>
            <a:headEnd/>
            <a:tailEnd/>
          </a:ln>
        </p:spPr>
      </p:pic>
    </p:spTree>
    <p:extLst>
      <p:ext uri="{BB962C8B-B14F-4D97-AF65-F5344CB8AC3E}">
        <p14:creationId xmlns="" xmlns:p14="http://schemas.microsoft.com/office/powerpoint/2010/main" val="6825951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1143000"/>
            <a:ext cx="2514600" cy="5105400"/>
          </a:xfrm>
        </p:spPr>
        <p:txBody>
          <a:bodyPr>
            <a:normAutofit/>
          </a:bodyPr>
          <a:lstStyle/>
          <a:p>
            <a:r>
              <a:rPr lang="en-US" dirty="0" smtClean="0"/>
              <a:t>Milton High School-</a:t>
            </a:r>
            <a:r>
              <a:rPr lang="en-US" i="1" dirty="0" smtClean="0"/>
              <a:t>Math </a:t>
            </a:r>
            <a:br>
              <a:rPr lang="en-US" i="1" dirty="0" smtClean="0"/>
            </a:br>
            <a:r>
              <a:rPr lang="en-US" sz="3000" i="1" dirty="0" smtClean="0"/>
              <a:t>Growth and Achievement</a:t>
            </a:r>
            <a:endParaRPr lang="en-US" sz="3000" i="1" dirty="0"/>
          </a:p>
        </p:txBody>
      </p:sp>
      <p:sp>
        <p:nvSpPr>
          <p:cNvPr id="6" name="Slide Number Placeholder 5"/>
          <p:cNvSpPr>
            <a:spLocks noGrp="1"/>
          </p:cNvSpPr>
          <p:nvPr>
            <p:ph type="sldNum" sz="quarter" idx="12"/>
          </p:nvPr>
        </p:nvSpPr>
        <p:spPr/>
        <p:txBody>
          <a:bodyPr>
            <a:normAutofit/>
          </a:bodyPr>
          <a:lstStyle/>
          <a:p>
            <a:fld id="{454FC882-7D20-459E-A11F-4CEF1099FE9B}" type="slidenum">
              <a:rPr lang="en-US" smtClean="0"/>
              <a:pPr/>
              <a:t>74</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0" y="304800"/>
            <a:ext cx="6409977" cy="5943600"/>
          </a:xfrm>
          <a:prstGeom prst="rect">
            <a:avLst/>
          </a:prstGeom>
          <a:noFill/>
          <a:ln w="9525">
            <a:noFill/>
            <a:miter lim="800000"/>
            <a:headEnd/>
            <a:tailEnd/>
          </a:ln>
        </p:spPr>
      </p:pic>
    </p:spTree>
    <p:extLst>
      <p:ext uri="{BB962C8B-B14F-4D97-AF65-F5344CB8AC3E}">
        <p14:creationId xmlns="" xmlns:p14="http://schemas.microsoft.com/office/powerpoint/2010/main" val="6825951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Milton High School</a:t>
            </a:r>
            <a:r>
              <a:rPr lang="en-US" dirty="0"/>
              <a:t/>
            </a:r>
            <a:br>
              <a:rPr lang="en-US" dirty="0"/>
            </a:br>
            <a:r>
              <a:rPr lang="en-US" i="1" dirty="0"/>
              <a:t>MCAS </a:t>
            </a:r>
            <a:r>
              <a:rPr lang="en-US" i="1" dirty="0" smtClean="0"/>
              <a:t>Achievement </a:t>
            </a:r>
            <a:r>
              <a:rPr lang="en-US" i="1" dirty="0"/>
              <a:t>History</a:t>
            </a:r>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75</a:t>
            </a:fld>
            <a:endParaRPr lang="en-US" dirty="0"/>
          </a:p>
        </p:txBody>
      </p:sp>
      <p:graphicFrame>
        <p:nvGraphicFramePr>
          <p:cNvPr id="5" name="Shape 256"/>
          <p:cNvGraphicFramePr/>
          <p:nvPr/>
        </p:nvGraphicFramePr>
        <p:xfrm>
          <a:off x="228600" y="2057400"/>
          <a:ext cx="8636000" cy="3697409"/>
        </p:xfrm>
        <a:graphic>
          <a:graphicData uri="http://schemas.openxmlformats.org/drawingml/2006/table">
            <a:tbl>
              <a:tblPr>
                <a:noFill/>
              </a:tblPr>
              <a:tblGrid>
                <a:gridCol w="2904839"/>
                <a:gridCol w="1256138"/>
                <a:gridCol w="1256138"/>
                <a:gridCol w="1413172"/>
                <a:gridCol w="1805713"/>
              </a:tblGrid>
              <a:tr h="577434">
                <a:tc gridSpan="5">
                  <a:txBody>
                    <a:bodyPr/>
                    <a:lstStyle/>
                    <a:p>
                      <a:pPr marL="0" marR="0" lvl="0" indent="0" algn="ctr" rtl="0">
                        <a:lnSpc>
                          <a:spcPct val="115000"/>
                        </a:lnSpc>
                        <a:spcBef>
                          <a:spcPts val="0"/>
                        </a:spcBef>
                        <a:spcAft>
                          <a:spcPts val="1100"/>
                        </a:spcAft>
                        <a:buSzPct val="25000"/>
                        <a:buNone/>
                      </a:pPr>
                      <a:r>
                        <a:rPr lang="en-US" sz="2000" b="1" u="none" strike="noStrike" cap="none" baseline="0" dirty="0">
                          <a:latin typeface="Cambria"/>
                          <a:ea typeface="Cambria"/>
                          <a:cs typeface="Cambria"/>
                          <a:sym typeface="Cambria"/>
                        </a:rPr>
                        <a:t>%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7434">
                <a:tc>
                  <a:txBody>
                    <a:bodyPr/>
                    <a:lstStyle/>
                    <a:p>
                      <a:pPr marL="0" marR="0" lvl="0" indent="0" algn="l" rtl="0">
                        <a:lnSpc>
                          <a:spcPct val="115000"/>
                        </a:lnSpc>
                        <a:spcBef>
                          <a:spcPts val="0"/>
                        </a:spcBef>
                        <a:spcAft>
                          <a:spcPts val="1100"/>
                        </a:spcAft>
                        <a:buNone/>
                      </a:pPr>
                      <a:endParaRPr sz="12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dirty="0" smtClean="0">
                          <a:latin typeface="Cambria"/>
                          <a:ea typeface="Cambria"/>
                          <a:cs typeface="Cambria"/>
                          <a:sym typeface="Cambria"/>
                        </a:rPr>
                        <a:t>2014</a:t>
                      </a:r>
                      <a:endParaRPr lang="en-US" sz="2000" b="1" u="none" strike="noStrike" cap="none" baseline="0" dirty="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7434">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Grade 10 ELA</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92%</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96%</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98%</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96%</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577434">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Grade 10 Math</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89%</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88%</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92%</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93%</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686633">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Grade 10 Science and Tech./Engineering*</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75%</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82%</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85%</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94%</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9050" cap="flat">
                      <a:solidFill>
                        <a:srgbClr val="000000"/>
                      </a:solidFill>
                      <a:prstDash val="solid"/>
                      <a:round/>
                      <a:headEnd type="none" w="med" len="med"/>
                      <a:tailEnd type="none" w="med" len="med"/>
                    </a:lnB>
                  </a:tcPr>
                </a:tc>
              </a:tr>
              <a:tr h="686633">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HS Biology (Gr. 9/10)</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78%</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82%</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94%</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dirty="0">
                          <a:latin typeface="Cambria"/>
                          <a:ea typeface="Cambria"/>
                          <a:cs typeface="Cambria"/>
                          <a:sym typeface="Cambria"/>
                        </a:rPr>
                        <a:t>89%</a:t>
                      </a:r>
                    </a:p>
                  </a:txBody>
                  <a:tcPr marL="76200" marR="76200" marT="0" marB="0" anchor="ctr">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905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4114692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60672" cy="762000"/>
          </a:xfrm>
        </p:spPr>
        <p:txBody>
          <a:bodyPr>
            <a:normAutofit fontScale="90000"/>
          </a:bodyPr>
          <a:lstStyle/>
          <a:p>
            <a:r>
              <a:rPr lang="en-US" dirty="0" smtClean="0"/>
              <a:t>Milton High School</a:t>
            </a:r>
            <a:r>
              <a:rPr lang="en-US" dirty="0"/>
              <a:t/>
            </a:r>
            <a:br>
              <a:rPr lang="en-US" dirty="0"/>
            </a:br>
            <a:r>
              <a:rPr lang="en-US" i="1" dirty="0"/>
              <a:t>MCAS Cohort </a:t>
            </a:r>
            <a:r>
              <a:rPr lang="en-US" i="1" dirty="0" smtClean="0"/>
              <a:t>DATA</a:t>
            </a:r>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76</a:t>
            </a:fld>
            <a:endParaRPr lang="en-US" dirty="0"/>
          </a:p>
        </p:txBody>
      </p:sp>
      <p:graphicFrame>
        <p:nvGraphicFramePr>
          <p:cNvPr id="7" name="Shape 292"/>
          <p:cNvGraphicFramePr/>
          <p:nvPr/>
        </p:nvGraphicFramePr>
        <p:xfrm>
          <a:off x="304800" y="990600"/>
          <a:ext cx="8585192" cy="5678424"/>
        </p:xfrm>
        <a:graphic>
          <a:graphicData uri="http://schemas.openxmlformats.org/drawingml/2006/table">
            <a:tbl>
              <a:tblPr>
                <a:noFill/>
              </a:tblPr>
              <a:tblGrid>
                <a:gridCol w="1687849"/>
                <a:gridCol w="1687849"/>
                <a:gridCol w="1687849"/>
                <a:gridCol w="1738618"/>
                <a:gridCol w="1783027"/>
              </a:tblGrid>
              <a:tr h="286000">
                <a:tc gridSpan="5">
                  <a:txBody>
                    <a:bodyPr/>
                    <a:lstStyle/>
                    <a:p>
                      <a:pPr marL="0" marR="0" lvl="0" indent="0" algn="ctr" rtl="0">
                        <a:lnSpc>
                          <a:spcPct val="115000"/>
                        </a:lnSpc>
                        <a:spcBef>
                          <a:spcPts val="0"/>
                        </a:spcBef>
                        <a:spcAft>
                          <a:spcPts val="0"/>
                        </a:spcAft>
                        <a:buSzPct val="25000"/>
                        <a:buNone/>
                      </a:pPr>
                      <a:r>
                        <a:rPr lang="en-US" sz="1800" b="1" u="none" strike="noStrike" cap="none" baseline="0" dirty="0">
                          <a:latin typeface="Cambria"/>
                          <a:ea typeface="Cambria"/>
                          <a:cs typeface="Cambria"/>
                          <a:sym typeface="Cambria"/>
                        </a:rPr>
                        <a:t>ELA (%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616">
                <a:tc>
                  <a:txBody>
                    <a:bodyPr/>
                    <a:lstStyle/>
                    <a:p>
                      <a:pPr marL="0" marR="0" lvl="0" indent="0" algn="ctr" rtl="0">
                        <a:lnSpc>
                          <a:spcPct val="115000"/>
                        </a:lnSpc>
                        <a:spcBef>
                          <a:spcPts val="0"/>
                        </a:spcBef>
                        <a:spcAft>
                          <a:spcPts val="0"/>
                        </a:spcAft>
                        <a:buNone/>
                      </a:pPr>
                      <a:endParaRPr sz="18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dirty="0">
                          <a:latin typeface="Cambria"/>
                          <a:ea typeface="Cambria"/>
                          <a:cs typeface="Cambria"/>
                          <a:sym typeface="Cambria"/>
                        </a:rPr>
                        <a:t>Grade 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9</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10 </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gridSpan="5">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Math (%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616">
                <a:tc>
                  <a:txBody>
                    <a:bodyPr/>
                    <a:lstStyle/>
                    <a:p>
                      <a:pPr marL="0" marR="0" lvl="0" indent="0" algn="ctr" rtl="0">
                        <a:lnSpc>
                          <a:spcPct val="115000"/>
                        </a:lnSpc>
                        <a:spcBef>
                          <a:spcPts val="0"/>
                        </a:spcBef>
                        <a:spcAft>
                          <a:spcPts val="0"/>
                        </a:spcAft>
                        <a:buNone/>
                      </a:pPr>
                      <a:endParaRPr sz="18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9</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10 </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61%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75%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64%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73%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75%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73%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68%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FFFFFF"/>
                    </a:solidFill>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71%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gridSpan="5">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Science and Technology/Engineering (%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5616">
                <a:tc>
                  <a:txBody>
                    <a:bodyPr/>
                    <a:lstStyle/>
                    <a:p>
                      <a:pPr marL="0" marR="0" lvl="0" indent="0" algn="ctr" rtl="0">
                        <a:lnSpc>
                          <a:spcPct val="115000"/>
                        </a:lnSpc>
                        <a:spcBef>
                          <a:spcPts val="0"/>
                        </a:spcBef>
                        <a:spcAft>
                          <a:spcPts val="0"/>
                        </a:spcAft>
                        <a:buNone/>
                      </a:pPr>
                      <a:endParaRPr sz="18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9 (Bio)</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b="1" u="none" strike="noStrike" cap="none" baseline="0">
                          <a:latin typeface="Cambria"/>
                          <a:ea typeface="Cambria"/>
                          <a:cs typeface="Cambria"/>
                          <a:sym typeface="Cambria"/>
                        </a:rPr>
                        <a:t>Grade 10 </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46%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78%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43%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48%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94%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86000">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Class of 2017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dirty="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41%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a:latin typeface="Cambria"/>
                          <a:ea typeface="Cambria"/>
                          <a:cs typeface="Cambria"/>
                          <a:sym typeface="Cambria"/>
                        </a:rPr>
                        <a:t>89%</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SzPct val="25000"/>
                        <a:buNone/>
                      </a:pPr>
                      <a:r>
                        <a:rPr lang="en-US" sz="1800" u="none" strike="noStrike" cap="none" baseline="0" dirty="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4114692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60672" cy="762000"/>
          </a:xfrm>
        </p:spPr>
        <p:txBody>
          <a:bodyPr>
            <a:normAutofit fontScale="90000"/>
          </a:bodyPr>
          <a:lstStyle/>
          <a:p>
            <a:r>
              <a:rPr lang="en-US" dirty="0" smtClean="0"/>
              <a:t>Milton High School</a:t>
            </a:r>
            <a:r>
              <a:rPr lang="en-US" dirty="0"/>
              <a:t/>
            </a:r>
            <a:br>
              <a:rPr lang="en-US" dirty="0"/>
            </a:br>
            <a:r>
              <a:rPr lang="en-US" i="1" dirty="0" smtClean="0"/>
              <a:t>High needs subgroup</a:t>
            </a:r>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77</a:t>
            </a:fld>
            <a:endParaRPr lang="en-US" dirty="0"/>
          </a:p>
        </p:txBody>
      </p:sp>
      <p:graphicFrame>
        <p:nvGraphicFramePr>
          <p:cNvPr id="5" name="Shape 264"/>
          <p:cNvGraphicFramePr/>
          <p:nvPr/>
        </p:nvGraphicFramePr>
        <p:xfrm>
          <a:off x="84725" y="1676400"/>
          <a:ext cx="9059275" cy="4195980"/>
        </p:xfrm>
        <a:graphic>
          <a:graphicData uri="http://schemas.openxmlformats.org/drawingml/2006/table">
            <a:tbl>
              <a:tblPr>
                <a:noFill/>
              </a:tblPr>
              <a:tblGrid>
                <a:gridCol w="1777800"/>
                <a:gridCol w="1777800"/>
                <a:gridCol w="1777800"/>
                <a:gridCol w="1777800"/>
                <a:gridCol w="1948075"/>
              </a:tblGrid>
              <a:tr h="465650">
                <a:tc gridSpan="5">
                  <a:txBody>
                    <a:bodyPr/>
                    <a:lstStyle/>
                    <a:p>
                      <a:pPr marL="0" marR="0" lvl="0" indent="0" algn="ctr" rtl="0">
                        <a:lnSpc>
                          <a:spcPct val="115000"/>
                        </a:lnSpc>
                        <a:spcBef>
                          <a:spcPts val="0"/>
                        </a:spcBef>
                        <a:spcAft>
                          <a:spcPts val="1100"/>
                        </a:spcAft>
                        <a:buSzPct val="25000"/>
                        <a:buNone/>
                      </a:pPr>
                      <a:r>
                        <a:rPr lang="en-US" sz="2000" b="1" u="none" strike="noStrike" cap="none" baseline="0" dirty="0">
                          <a:latin typeface="Cambria"/>
                          <a:ea typeface="Cambria"/>
                          <a:cs typeface="Cambria"/>
                          <a:sym typeface="Cambria"/>
                        </a:rPr>
                        <a:t>ELA Grade 10 Students (%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650">
                <a:tc>
                  <a:txBody>
                    <a:bodyPr/>
                    <a:lstStyle/>
                    <a:p>
                      <a:pPr marL="0" marR="0" lvl="0" indent="0" algn="l" rtl="0">
                        <a:lnSpc>
                          <a:spcPct val="115000"/>
                        </a:lnSpc>
                        <a:spcBef>
                          <a:spcPts val="0"/>
                        </a:spcBef>
                        <a:spcAft>
                          <a:spcPts val="1100"/>
                        </a:spcAft>
                        <a:buNone/>
                      </a:pPr>
                      <a:endParaRPr sz="20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dirty="0" smtClean="0">
                          <a:latin typeface="Cambria"/>
                          <a:ea typeface="Cambria"/>
                          <a:cs typeface="Cambria"/>
                          <a:sym typeface="Cambria"/>
                        </a:rPr>
                        <a:t>2014</a:t>
                      </a:r>
                      <a:endParaRPr lang="en-US" sz="2000" b="1" u="none" strike="noStrike" cap="none" baseline="0" dirty="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5650">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72%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dirty="0">
                          <a:latin typeface="Cambria"/>
                          <a:ea typeface="Cambria"/>
                          <a:cs typeface="Cambria"/>
                          <a:sym typeface="Cambria"/>
                        </a:rPr>
                        <a:t>89%</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5650">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Non-High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99%</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100%</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99%</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5650">
                <a:tc gridSpan="5">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Math Grade 10 Students (%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650">
                <a:tc>
                  <a:txBody>
                    <a:bodyPr/>
                    <a:lstStyle/>
                    <a:p>
                      <a:pPr marL="0" marR="0" lvl="0" indent="0" algn="l" rtl="0">
                        <a:lnSpc>
                          <a:spcPct val="115000"/>
                        </a:lnSpc>
                        <a:spcBef>
                          <a:spcPts val="0"/>
                        </a:spcBef>
                        <a:spcAft>
                          <a:spcPts val="1100"/>
                        </a:spcAft>
                        <a:buNone/>
                      </a:pPr>
                      <a:endParaRPr sz="20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dirty="0">
                          <a:latin typeface="Cambria"/>
                          <a:ea typeface="Cambria"/>
                          <a:cs typeface="Cambria"/>
                          <a:sym typeface="Cambria"/>
                        </a:rPr>
                        <a:t>2014 </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5650">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72%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68%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68%</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80%</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65650">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Non-High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100%</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dirty="0">
                          <a:latin typeface="Cambria"/>
                          <a:ea typeface="Cambria"/>
                          <a:cs typeface="Cambria"/>
                          <a:sym typeface="Cambria"/>
                        </a:rPr>
                        <a:t>97%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4114692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1"/>
            <a:ext cx="8260672" cy="762000"/>
          </a:xfrm>
        </p:spPr>
        <p:txBody>
          <a:bodyPr>
            <a:normAutofit fontScale="90000"/>
          </a:bodyPr>
          <a:lstStyle/>
          <a:p>
            <a:r>
              <a:rPr lang="en-US" dirty="0" smtClean="0"/>
              <a:t>Milton High School</a:t>
            </a:r>
            <a:r>
              <a:rPr lang="en-US" dirty="0"/>
              <a:t/>
            </a:r>
            <a:br>
              <a:rPr lang="en-US" dirty="0"/>
            </a:br>
            <a:r>
              <a:rPr lang="en-US" i="1" dirty="0" smtClean="0"/>
              <a:t>High needs subgroup</a:t>
            </a:r>
            <a:endParaRPr lang="en-US" dirty="0"/>
          </a:p>
        </p:txBody>
      </p:sp>
      <p:sp>
        <p:nvSpPr>
          <p:cNvPr id="6" name="Slide Number Placeholder 5"/>
          <p:cNvSpPr>
            <a:spLocks noGrp="1"/>
          </p:cNvSpPr>
          <p:nvPr>
            <p:ph type="sldNum" sz="quarter" idx="12"/>
          </p:nvPr>
        </p:nvSpPr>
        <p:spPr/>
        <p:txBody>
          <a:bodyPr/>
          <a:lstStyle/>
          <a:p>
            <a:fld id="{454FC882-7D20-459E-A11F-4CEF1099FE9B}" type="slidenum">
              <a:rPr lang="en-US" smtClean="0"/>
              <a:pPr/>
              <a:t>78</a:t>
            </a:fld>
            <a:endParaRPr lang="en-US" dirty="0"/>
          </a:p>
        </p:txBody>
      </p:sp>
      <p:graphicFrame>
        <p:nvGraphicFramePr>
          <p:cNvPr id="7" name="Shape 271"/>
          <p:cNvGraphicFramePr/>
          <p:nvPr/>
        </p:nvGraphicFramePr>
        <p:xfrm>
          <a:off x="50" y="1600200"/>
          <a:ext cx="9143950" cy="4132530"/>
        </p:xfrm>
        <a:graphic>
          <a:graphicData uri="http://schemas.openxmlformats.org/drawingml/2006/table">
            <a:tbl>
              <a:tblPr>
                <a:noFill/>
              </a:tblPr>
              <a:tblGrid>
                <a:gridCol w="1828600"/>
                <a:gridCol w="1828600"/>
                <a:gridCol w="1828600"/>
                <a:gridCol w="1828600"/>
                <a:gridCol w="1829550"/>
              </a:tblGrid>
              <a:tr h="455075">
                <a:tc gridSpan="5">
                  <a:txBody>
                    <a:bodyPr/>
                    <a:lstStyle/>
                    <a:p>
                      <a:pPr marL="0" marR="0" lvl="0" indent="0" algn="ctr" rtl="0">
                        <a:lnSpc>
                          <a:spcPct val="115000"/>
                        </a:lnSpc>
                        <a:spcBef>
                          <a:spcPts val="0"/>
                        </a:spcBef>
                        <a:spcAft>
                          <a:spcPts val="1100"/>
                        </a:spcAft>
                        <a:buSzPct val="25000"/>
                        <a:buNone/>
                      </a:pPr>
                      <a:r>
                        <a:rPr lang="en-US" sz="2000" b="1" u="none" strike="noStrike" cap="none" baseline="0" dirty="0">
                          <a:latin typeface="Cambria"/>
                          <a:ea typeface="Cambria"/>
                          <a:cs typeface="Cambria"/>
                          <a:sym typeface="Cambria"/>
                        </a:rPr>
                        <a:t>Science and Tech/Engineering Grade 10* Students (%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075">
                <a:tc>
                  <a:txBody>
                    <a:bodyPr/>
                    <a:lstStyle/>
                    <a:p>
                      <a:pPr marL="0" marR="0" lvl="0" indent="0" algn="l" rtl="0">
                        <a:lnSpc>
                          <a:spcPct val="115000"/>
                        </a:lnSpc>
                        <a:spcBef>
                          <a:spcPts val="0"/>
                        </a:spcBef>
                        <a:spcAft>
                          <a:spcPts val="1100"/>
                        </a:spcAft>
                        <a:buNone/>
                      </a:pPr>
                      <a:endParaRPr sz="20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dirty="0">
                          <a:latin typeface="Cambria"/>
                          <a:ea typeface="Cambria"/>
                          <a:cs typeface="Cambria"/>
                          <a:sym typeface="Cambria"/>
                        </a:rPr>
                        <a:t>2014 </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5075">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52%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5075">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Non-High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X</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5075">
                <a:tc gridSpan="5">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HS Biology (% Advanced/Proficient)</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5075">
                <a:tc>
                  <a:txBody>
                    <a:bodyPr/>
                    <a:lstStyle/>
                    <a:p>
                      <a:pPr marL="0" marR="0" lvl="0" indent="0" algn="l" rtl="0">
                        <a:lnSpc>
                          <a:spcPct val="115000"/>
                        </a:lnSpc>
                        <a:spcBef>
                          <a:spcPts val="0"/>
                        </a:spcBef>
                        <a:spcAft>
                          <a:spcPts val="1100"/>
                        </a:spcAft>
                        <a:buNone/>
                      </a:pPr>
                      <a:endParaRPr sz="2000" u="none" strike="noStrike" cap="none" baseline="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2011</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2012</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a:latin typeface="Cambria"/>
                          <a:ea typeface="Cambria"/>
                          <a:cs typeface="Cambria"/>
                          <a:sym typeface="Cambria"/>
                        </a:rPr>
                        <a:t>2013</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b="1" u="none" strike="noStrike" cap="none" baseline="0" dirty="0" smtClean="0">
                          <a:latin typeface="Cambria"/>
                          <a:ea typeface="Cambria"/>
                          <a:cs typeface="Cambria"/>
                          <a:sym typeface="Cambria"/>
                        </a:rPr>
                        <a:t>2014</a:t>
                      </a:r>
                      <a:endParaRPr lang="en-US" sz="2000" b="1" u="none" strike="noStrike" cap="none" baseline="0" dirty="0">
                        <a:latin typeface="Cambria"/>
                        <a:ea typeface="Cambria"/>
                        <a:cs typeface="Cambria"/>
                        <a:sym typeface="Cambria"/>
                      </a:endParaRP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5075">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57%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50%</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84%</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75%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455075">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Non-High Needs</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87%</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a:latin typeface="Cambria"/>
                          <a:ea typeface="Cambria"/>
                          <a:cs typeface="Cambria"/>
                          <a:sym typeface="Cambria"/>
                        </a:rPr>
                        <a:t>96%</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1100"/>
                        </a:spcAft>
                        <a:buSzPct val="25000"/>
                        <a:buNone/>
                      </a:pPr>
                      <a:r>
                        <a:rPr lang="en-US" sz="2000" u="none" strike="noStrike" cap="none" baseline="0" dirty="0">
                          <a:latin typeface="Cambria"/>
                          <a:ea typeface="Cambria"/>
                          <a:cs typeface="Cambria"/>
                          <a:sym typeface="Cambria"/>
                        </a:rPr>
                        <a:t>95%</a:t>
                      </a:r>
                    </a:p>
                  </a:txBody>
                  <a:tcPr marL="76200" marR="76200" marT="0" marB="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4114692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914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smtClean="0"/>
              <a:t>MHS - Low Income Subgroup</a:t>
            </a:r>
            <a:endParaRPr lang="en-US" dirty="0"/>
          </a:p>
        </p:txBody>
      </p:sp>
      <p:sp>
        <p:nvSpPr>
          <p:cNvPr id="5" name="Text Placeholder 7"/>
          <p:cNvSpPr txBox="1">
            <a:spLocks/>
          </p:cNvSpPr>
          <p:nvPr/>
        </p:nvSpPr>
        <p:spPr>
          <a:xfrm>
            <a:off x="5410200" y="1676400"/>
            <a:ext cx="3200400" cy="4843463"/>
          </a:xfrm>
          <a:prstGeom prst="rect">
            <a:avLst/>
          </a:prstGeom>
          <a:noFill/>
        </p:spPr>
        <p:txBody>
          <a:bodyPr vert="horz">
            <a:normAutofit fontScale="70000" lnSpcReduction="2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spcBef>
                <a:spcPts val="0"/>
              </a:spcBef>
              <a:buNone/>
            </a:pPr>
            <a:r>
              <a:rPr lang="en-US" i="1" dirty="0" smtClean="0"/>
              <a:t>Have gaps in performance between student groups decreased over time?  </a:t>
            </a:r>
          </a:p>
          <a:p>
            <a:pPr marL="109728" indent="0">
              <a:spcBef>
                <a:spcPts val="0"/>
              </a:spcBef>
              <a:buNone/>
            </a:pPr>
            <a:r>
              <a:rPr lang="en-US" b="1" dirty="0" smtClean="0"/>
              <a:t>Yes-ELA, Math ,Science</a:t>
            </a:r>
          </a:p>
          <a:p>
            <a:pPr marL="109728" indent="0">
              <a:spcBef>
                <a:spcPts val="0"/>
              </a:spcBef>
              <a:buNone/>
            </a:pPr>
            <a:endParaRPr lang="en-US" b="1" dirty="0" smtClean="0"/>
          </a:p>
          <a:p>
            <a:pPr>
              <a:spcBef>
                <a:spcPts val="0"/>
              </a:spcBef>
            </a:pPr>
            <a:endParaRPr lang="en-US" dirty="0" smtClean="0"/>
          </a:p>
          <a:p>
            <a:pPr marL="109728" indent="0">
              <a:spcBef>
                <a:spcPts val="0"/>
              </a:spcBef>
              <a:buNone/>
            </a:pPr>
            <a:r>
              <a:rPr lang="en-US" i="1" dirty="0" smtClean="0"/>
              <a:t>Have all groups of students gained over time? </a:t>
            </a:r>
          </a:p>
          <a:p>
            <a:pPr marL="109728" indent="0">
              <a:spcBef>
                <a:spcPts val="0"/>
              </a:spcBef>
              <a:buNone/>
            </a:pPr>
            <a:r>
              <a:rPr lang="en-US" b="1" dirty="0" smtClean="0"/>
              <a:t>Yes-ELA, Math ,Science</a:t>
            </a:r>
          </a:p>
          <a:p>
            <a:pPr lvl="1">
              <a:spcBef>
                <a:spcPts val="0"/>
              </a:spcBef>
              <a:buFont typeface="Georgia"/>
              <a:buNone/>
            </a:pPr>
            <a:endParaRPr lang="en-US" b="1" i="1" dirty="0" smtClean="0"/>
          </a:p>
          <a:p>
            <a:pPr marL="109728" indent="0">
              <a:spcBef>
                <a:spcPts val="0"/>
              </a:spcBef>
              <a:buNone/>
            </a:pPr>
            <a:r>
              <a:rPr lang="en-US" i="1" dirty="0" smtClean="0"/>
              <a:t>What is the magnitude of the gap between groups?  </a:t>
            </a:r>
          </a:p>
          <a:p>
            <a:pPr marL="109728" indent="0">
              <a:spcBef>
                <a:spcPts val="0"/>
              </a:spcBef>
              <a:buNone/>
            </a:pPr>
            <a:r>
              <a:rPr lang="en-US" b="1" dirty="0" smtClean="0"/>
              <a:t>Recent increase in ELA; </a:t>
            </a:r>
          </a:p>
          <a:p>
            <a:pPr marL="109728" indent="0">
              <a:spcBef>
                <a:spcPts val="0"/>
              </a:spcBef>
              <a:buNone/>
            </a:pPr>
            <a:r>
              <a:rPr lang="en-US" b="1" dirty="0" smtClean="0"/>
              <a:t>Decrease in math; </a:t>
            </a:r>
          </a:p>
          <a:p>
            <a:pPr marL="109728" indent="0">
              <a:spcBef>
                <a:spcPts val="0"/>
              </a:spcBef>
              <a:buNone/>
            </a:pPr>
            <a:r>
              <a:rPr lang="en-US" b="1" dirty="0" smtClean="0"/>
              <a:t>Significant decrease in Science</a:t>
            </a:r>
          </a:p>
          <a:p>
            <a:pPr>
              <a:spcBef>
                <a:spcPts val="0"/>
              </a:spcBef>
              <a:buFont typeface="Georgia"/>
              <a:buNone/>
            </a:pPr>
            <a:endParaRPr lang="en-US" b="1" i="1" dirty="0" smtClean="0"/>
          </a:p>
          <a:p>
            <a:endParaRPr lang="en-US" dirty="0"/>
          </a:p>
        </p:txBody>
      </p:sp>
      <p:sp>
        <p:nvSpPr>
          <p:cNvPr id="8" name="Slide Number Placeholder 7"/>
          <p:cNvSpPr>
            <a:spLocks noGrp="1"/>
          </p:cNvSpPr>
          <p:nvPr>
            <p:ph type="sldNum" sz="quarter" idx="12"/>
          </p:nvPr>
        </p:nvSpPr>
        <p:spPr/>
        <p:txBody>
          <a:bodyPr/>
          <a:lstStyle/>
          <a:p>
            <a:fld id="{454FC882-7D20-459E-A11F-4CEF1099FE9B}" type="slidenum">
              <a:rPr lang="en-US" smtClean="0"/>
              <a:pPr/>
              <a:t>79</a:t>
            </a:fld>
            <a:endParaRPr lang="en-US" dirty="0"/>
          </a:p>
        </p:txBody>
      </p:sp>
      <p:graphicFrame>
        <p:nvGraphicFramePr>
          <p:cNvPr id="11" name="Table 10"/>
          <p:cNvGraphicFramePr>
            <a:graphicFrameLocks noGrp="1"/>
          </p:cNvGraphicFramePr>
          <p:nvPr/>
        </p:nvGraphicFramePr>
        <p:xfrm>
          <a:off x="381000" y="1600200"/>
          <a:ext cx="4648200" cy="1619123"/>
        </p:xfrm>
        <a:graphic>
          <a:graphicData uri="http://schemas.openxmlformats.org/drawingml/2006/table">
            <a:tbl>
              <a:tblPr/>
              <a:tblGrid>
                <a:gridCol w="1495633"/>
                <a:gridCol w="545243"/>
                <a:gridCol w="613399"/>
                <a:gridCol w="613399"/>
                <a:gridCol w="698972"/>
                <a:gridCol w="681554"/>
              </a:tblGrid>
              <a:tr h="274320">
                <a:tc>
                  <a:txBody>
                    <a:bodyPr/>
                    <a:lstStyle/>
                    <a:p>
                      <a:pPr marL="0" marR="0" algn="ctr">
                        <a:lnSpc>
                          <a:spcPct val="107000"/>
                        </a:lnSpc>
                        <a:spcBef>
                          <a:spcPts val="0"/>
                        </a:spcBef>
                        <a:spcAft>
                          <a:spcPts val="0"/>
                        </a:spcAft>
                      </a:pPr>
                      <a:r>
                        <a:rPr lang="en-US" sz="1600" b="1" dirty="0">
                          <a:latin typeface="Times New Roman"/>
                          <a:ea typeface="Calibri"/>
                        </a:rPr>
                        <a:t>ELA</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640">
                <a:tc>
                  <a:txBody>
                    <a:bodyPr/>
                    <a:lstStyle/>
                    <a:p>
                      <a:pPr marL="0" marR="0" algn="ctr">
                        <a:lnSpc>
                          <a:spcPct val="107000"/>
                        </a:lnSpc>
                        <a:spcBef>
                          <a:spcPts val="0"/>
                        </a:spcBef>
                        <a:spcAft>
                          <a:spcPts val="0"/>
                        </a:spcAft>
                      </a:pPr>
                      <a:r>
                        <a:rPr lang="en-US" sz="1600" b="1" dirty="0">
                          <a:latin typeface="Times New Roman"/>
                          <a:ea typeface="Calibri"/>
                        </a:rPr>
                        <a:t>CPI Non-Low Income</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ctr">
                        <a:lnSpc>
                          <a:spcPct val="107000"/>
                        </a:lnSpc>
                        <a:spcBef>
                          <a:spcPts val="0"/>
                        </a:spcBef>
                        <a:spcAft>
                          <a:spcPts val="0"/>
                        </a:spcAft>
                      </a:pPr>
                      <a:r>
                        <a:rPr lang="en-US" sz="1600" b="1">
                          <a:latin typeface="Times New Roman"/>
                          <a:ea typeface="Calibri"/>
                        </a:rPr>
                        <a:t>CPI Low Income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381000" y="3352800"/>
          <a:ext cx="4648199" cy="1565530"/>
        </p:xfrm>
        <a:graphic>
          <a:graphicData uri="http://schemas.openxmlformats.org/drawingml/2006/table">
            <a:tbl>
              <a:tblPr/>
              <a:tblGrid>
                <a:gridCol w="1513050"/>
                <a:gridCol w="545243"/>
                <a:gridCol w="613399"/>
                <a:gridCol w="613399"/>
                <a:gridCol w="681554"/>
                <a:gridCol w="681554"/>
              </a:tblGrid>
              <a:tr h="213360">
                <a:tc>
                  <a:txBody>
                    <a:bodyPr/>
                    <a:lstStyle/>
                    <a:p>
                      <a:pPr marL="0" marR="0" algn="ctr">
                        <a:lnSpc>
                          <a:spcPct val="107000"/>
                        </a:lnSpc>
                        <a:spcBef>
                          <a:spcPts val="0"/>
                        </a:spcBef>
                        <a:spcAft>
                          <a:spcPts val="0"/>
                        </a:spcAft>
                      </a:pPr>
                      <a:r>
                        <a:rPr lang="en-US" sz="1600" b="1" dirty="0">
                          <a:latin typeface="Times New Roman"/>
                          <a:ea typeface="Calibri"/>
                        </a:rPr>
                        <a:t>Math</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720">
                <a:tc>
                  <a:txBody>
                    <a:bodyPr/>
                    <a:lstStyle/>
                    <a:p>
                      <a:pPr marL="0" marR="0" algn="ctr">
                        <a:lnSpc>
                          <a:spcPct val="107000"/>
                        </a:lnSpc>
                        <a:spcBef>
                          <a:spcPts val="0"/>
                        </a:spcBef>
                        <a:spcAft>
                          <a:spcPts val="0"/>
                        </a:spcAft>
                      </a:pPr>
                      <a:r>
                        <a:rPr lang="en-US" sz="1600" b="1" dirty="0">
                          <a:latin typeface="Times New Roman"/>
                          <a:ea typeface="Calibri"/>
                        </a:rPr>
                        <a:t>CPI Non-Low Income</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ctr">
                        <a:lnSpc>
                          <a:spcPct val="107000"/>
                        </a:lnSpc>
                        <a:spcBef>
                          <a:spcPts val="0"/>
                        </a:spcBef>
                        <a:spcAft>
                          <a:spcPts val="0"/>
                        </a:spcAft>
                      </a:pPr>
                      <a:r>
                        <a:rPr lang="en-US" sz="1600" b="1">
                          <a:latin typeface="Times New Roman"/>
                          <a:ea typeface="Calibri"/>
                        </a:rPr>
                        <a:t>CPI Low Income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77.6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86.9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60">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nvGraphicFramePr>
        <p:xfrm>
          <a:off x="381000" y="5029200"/>
          <a:ext cx="4648199" cy="1565530"/>
        </p:xfrm>
        <a:graphic>
          <a:graphicData uri="http://schemas.openxmlformats.org/drawingml/2006/table">
            <a:tbl>
              <a:tblPr/>
              <a:tblGrid>
                <a:gridCol w="1513050"/>
                <a:gridCol w="545243"/>
                <a:gridCol w="613399"/>
                <a:gridCol w="613399"/>
                <a:gridCol w="681554"/>
                <a:gridCol w="681554"/>
              </a:tblGrid>
              <a:tr h="243840">
                <a:tc>
                  <a:txBody>
                    <a:bodyPr/>
                    <a:lstStyle/>
                    <a:p>
                      <a:pPr marL="0" marR="0" algn="ctr">
                        <a:lnSpc>
                          <a:spcPct val="107000"/>
                        </a:lnSpc>
                        <a:spcBef>
                          <a:spcPts val="0"/>
                        </a:spcBef>
                        <a:spcAft>
                          <a:spcPts val="0"/>
                        </a:spcAft>
                      </a:pPr>
                      <a:r>
                        <a:rPr lang="en-US" sz="1600" b="1">
                          <a:latin typeface="Times New Roman"/>
                          <a:ea typeface="Calibri"/>
                        </a:rPr>
                        <a:t>Science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80">
                <a:tc>
                  <a:txBody>
                    <a:bodyPr/>
                    <a:lstStyle/>
                    <a:p>
                      <a:pPr marL="0" marR="0" algn="ctr">
                        <a:lnSpc>
                          <a:spcPct val="107000"/>
                        </a:lnSpc>
                        <a:spcBef>
                          <a:spcPts val="0"/>
                        </a:spcBef>
                        <a:spcAft>
                          <a:spcPts val="0"/>
                        </a:spcAft>
                      </a:pPr>
                      <a:r>
                        <a:rPr lang="en-US" sz="1600" b="1">
                          <a:latin typeface="Times New Roman"/>
                          <a:ea typeface="Calibri"/>
                        </a:rPr>
                        <a:t>CPI Non-Low Income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ctr">
                        <a:lnSpc>
                          <a:spcPct val="107000"/>
                        </a:lnSpc>
                        <a:spcBef>
                          <a:spcPts val="0"/>
                        </a:spcBef>
                        <a:spcAft>
                          <a:spcPts val="0"/>
                        </a:spcAft>
                      </a:pPr>
                      <a:r>
                        <a:rPr lang="en-US" sz="1600" b="1">
                          <a:latin typeface="Times New Roman"/>
                          <a:ea typeface="Calibri"/>
                        </a:rPr>
                        <a:t>CPI Low Income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74.4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30043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normAutofit/>
          </a:bodyPr>
          <a:lstStyle/>
          <a:p>
            <a:r>
              <a:rPr lang="en-US" sz="2800" dirty="0" smtClean="0"/>
              <a:t>Milton Public Schools Elementary</a:t>
            </a:r>
            <a:br>
              <a:rPr lang="en-US" sz="2800" dirty="0" smtClean="0"/>
            </a:br>
            <a:r>
              <a:rPr lang="en-US" sz="2800" dirty="0" smtClean="0"/>
              <a:t>Data Highlights</a:t>
            </a:r>
            <a:endParaRPr lang="en-US" sz="2800" dirty="0"/>
          </a:p>
        </p:txBody>
      </p:sp>
      <p:sp>
        <p:nvSpPr>
          <p:cNvPr id="3" name="Content Placeholder 2"/>
          <p:cNvSpPr>
            <a:spLocks noGrp="1"/>
          </p:cNvSpPr>
          <p:nvPr>
            <p:ph idx="1"/>
          </p:nvPr>
        </p:nvSpPr>
        <p:spPr>
          <a:xfrm>
            <a:off x="152400" y="1905000"/>
            <a:ext cx="8763000" cy="4343400"/>
          </a:xfrm>
          <a:noFill/>
        </p:spPr>
        <p:txBody>
          <a:bodyPr>
            <a:noAutofit/>
          </a:bodyPr>
          <a:lstStyle/>
          <a:p>
            <a:pPr marL="109728" indent="0"/>
            <a:r>
              <a:rPr lang="en-US" dirty="0" smtClean="0"/>
              <a:t>Milton Public Elementary School Students  performed better than the state in all content areas.</a:t>
            </a:r>
          </a:p>
          <a:p>
            <a:pPr marL="109728" indent="0"/>
            <a:r>
              <a:rPr lang="en-US" dirty="0" smtClean="0"/>
              <a:t>Students in Grade 5 scored above the median growth percentile in Math and </a:t>
            </a:r>
            <a:r>
              <a:rPr lang="en-US" i="1" dirty="0" smtClean="0"/>
              <a:t>ELA</a:t>
            </a:r>
            <a:r>
              <a:rPr lang="en-US" dirty="0" smtClean="0"/>
              <a:t>.</a:t>
            </a:r>
          </a:p>
          <a:p>
            <a:pPr marL="109728" indent="0"/>
            <a:r>
              <a:rPr lang="en-US" dirty="0" smtClean="0"/>
              <a:t>Grade 5 had the highest growth of all grades in the district in ELA in Math.</a:t>
            </a:r>
          </a:p>
          <a:p>
            <a:pPr marL="109728" indent="0"/>
            <a:endParaRPr lang="en-US" dirty="0" smtClean="0"/>
          </a:p>
          <a:p>
            <a:pPr marL="109728" indent="0">
              <a:buNone/>
            </a:pPr>
            <a:endParaRPr lang="en-US" dirty="0" smtClean="0"/>
          </a:p>
        </p:txBody>
      </p:sp>
      <p:sp>
        <p:nvSpPr>
          <p:cNvPr id="6" name="Slide Number Placeholder 5"/>
          <p:cNvSpPr>
            <a:spLocks noGrp="1"/>
          </p:cNvSpPr>
          <p:nvPr>
            <p:ph type="sldNum" sz="quarter" idx="12"/>
          </p:nvPr>
        </p:nvSpPr>
        <p:spPr/>
        <p:txBody>
          <a:bodyPr/>
          <a:lstStyle/>
          <a:p>
            <a:fld id="{454FC882-7D20-459E-A11F-4CEF1099FE9B}" type="slidenum">
              <a:rPr lang="en-US" smtClean="0"/>
              <a:pPr/>
              <a:t>8</a:t>
            </a:fld>
            <a:endParaRPr lang="en-US" dirty="0"/>
          </a:p>
        </p:txBody>
      </p:sp>
    </p:spTree>
    <p:extLst>
      <p:ext uri="{BB962C8B-B14F-4D97-AF65-F5344CB8AC3E}">
        <p14:creationId xmlns:p14="http://schemas.microsoft.com/office/powerpoint/2010/main" xmlns="" val="33098725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normAutofit/>
          </a:bodyPr>
          <a:lstStyle/>
          <a:p>
            <a:pPr algn="ctr"/>
            <a:r>
              <a:rPr lang="en-US" dirty="0" smtClean="0"/>
              <a:t>MHS - African Am./Black Subgroup</a:t>
            </a:r>
            <a:endParaRPr lang="en-US" dirty="0"/>
          </a:p>
        </p:txBody>
      </p:sp>
      <p:sp>
        <p:nvSpPr>
          <p:cNvPr id="9" name="Slide Number Placeholder 8"/>
          <p:cNvSpPr>
            <a:spLocks noGrp="1"/>
          </p:cNvSpPr>
          <p:nvPr>
            <p:ph type="sldNum" sz="quarter" idx="12"/>
          </p:nvPr>
        </p:nvSpPr>
        <p:spPr/>
        <p:txBody>
          <a:bodyPr/>
          <a:lstStyle/>
          <a:p>
            <a:fld id="{454FC882-7D20-459E-A11F-4CEF1099FE9B}" type="slidenum">
              <a:rPr lang="en-US" smtClean="0"/>
              <a:pPr/>
              <a:t>80</a:t>
            </a:fld>
            <a:endParaRPr lang="en-US" dirty="0"/>
          </a:p>
        </p:txBody>
      </p:sp>
      <p:sp>
        <p:nvSpPr>
          <p:cNvPr id="4" name="Rectangle 3"/>
          <p:cNvSpPr/>
          <p:nvPr/>
        </p:nvSpPr>
        <p:spPr>
          <a:xfrm>
            <a:off x="5709557" y="1524000"/>
            <a:ext cx="3276600" cy="4832092"/>
          </a:xfrm>
          <a:prstGeom prst="rect">
            <a:avLst/>
          </a:prstGeom>
          <a:noFill/>
        </p:spPr>
        <p:txBody>
          <a:bodyPr wrap="square">
            <a:spAutoFit/>
          </a:bodyPr>
          <a:lstStyle/>
          <a:p>
            <a:pPr>
              <a:spcBef>
                <a:spcPts val="0"/>
              </a:spcBef>
            </a:pPr>
            <a:r>
              <a:rPr lang="en-US" i="1" dirty="0" smtClean="0"/>
              <a:t>Have </a:t>
            </a:r>
            <a:r>
              <a:rPr lang="en-US" i="1" dirty="0"/>
              <a:t>gaps in performance between student groups decreased over time?  </a:t>
            </a:r>
          </a:p>
          <a:p>
            <a:pPr marL="109728" indent="0">
              <a:spcBef>
                <a:spcPts val="0"/>
              </a:spcBef>
              <a:buNone/>
            </a:pPr>
            <a:r>
              <a:rPr lang="en-US" b="1" dirty="0" smtClean="0"/>
              <a:t>Yes – ELA, Math, Science</a:t>
            </a:r>
          </a:p>
          <a:p>
            <a:pPr marL="109728" indent="0">
              <a:spcBef>
                <a:spcPts val="0"/>
              </a:spcBef>
              <a:buNone/>
            </a:pPr>
            <a:endParaRPr lang="en-US" dirty="0"/>
          </a:p>
          <a:p>
            <a:pPr>
              <a:spcBef>
                <a:spcPts val="0"/>
              </a:spcBef>
            </a:pPr>
            <a:r>
              <a:rPr lang="en-US" i="1" dirty="0"/>
              <a:t>Have all groups of students gained over time? </a:t>
            </a:r>
          </a:p>
          <a:p>
            <a:pPr marL="109728" indent="0">
              <a:spcBef>
                <a:spcPts val="0"/>
              </a:spcBef>
              <a:buNone/>
            </a:pPr>
            <a:r>
              <a:rPr lang="en-US" b="1" dirty="0" smtClean="0"/>
              <a:t>Yes – ELA, Math, and Science</a:t>
            </a:r>
            <a:endParaRPr lang="en-US" b="1" i="1" dirty="0"/>
          </a:p>
          <a:p>
            <a:pPr>
              <a:spcBef>
                <a:spcPts val="0"/>
              </a:spcBef>
            </a:pPr>
            <a:r>
              <a:rPr lang="en-US" i="1" dirty="0"/>
              <a:t>What is the magnitude of the gap between groups?  </a:t>
            </a:r>
          </a:p>
          <a:p>
            <a:pPr marL="109728" indent="0">
              <a:spcBef>
                <a:spcPts val="0"/>
              </a:spcBef>
              <a:buNone/>
            </a:pPr>
            <a:r>
              <a:rPr lang="en-US" b="1" dirty="0" smtClean="0"/>
              <a:t>Recent increase in ELA and Math</a:t>
            </a:r>
          </a:p>
          <a:p>
            <a:pPr marL="109728" indent="0">
              <a:spcBef>
                <a:spcPts val="0"/>
              </a:spcBef>
              <a:buNone/>
            </a:pPr>
            <a:r>
              <a:rPr lang="en-US" b="1" dirty="0" smtClean="0"/>
              <a:t>Significant decrease in Science</a:t>
            </a:r>
          </a:p>
          <a:p>
            <a:pPr marL="109728" indent="0">
              <a:spcBef>
                <a:spcPts val="0"/>
              </a:spcBef>
              <a:buNone/>
            </a:pPr>
            <a:endParaRPr lang="en-US" sz="2000" b="1" dirty="0"/>
          </a:p>
          <a:p>
            <a:endParaRPr lang="en-US" dirty="0"/>
          </a:p>
        </p:txBody>
      </p:sp>
      <p:graphicFrame>
        <p:nvGraphicFramePr>
          <p:cNvPr id="8" name="Table 7"/>
          <p:cNvGraphicFramePr>
            <a:graphicFrameLocks noGrp="1"/>
          </p:cNvGraphicFramePr>
          <p:nvPr/>
        </p:nvGraphicFramePr>
        <p:xfrm>
          <a:off x="228600" y="1676400"/>
          <a:ext cx="5105399" cy="1623299"/>
        </p:xfrm>
        <a:graphic>
          <a:graphicData uri="http://schemas.openxmlformats.org/drawingml/2006/table">
            <a:tbl>
              <a:tblPr/>
              <a:tblGrid>
                <a:gridCol w="1661875"/>
                <a:gridCol w="598874"/>
                <a:gridCol w="673733"/>
                <a:gridCol w="673733"/>
                <a:gridCol w="748592"/>
                <a:gridCol w="748592"/>
              </a:tblGrid>
              <a:tr h="367152">
                <a:tc>
                  <a:txBody>
                    <a:bodyPr/>
                    <a:lstStyle/>
                    <a:p>
                      <a:pPr marL="0" marR="0" algn="ctr">
                        <a:lnSpc>
                          <a:spcPct val="107000"/>
                        </a:lnSpc>
                        <a:spcBef>
                          <a:spcPts val="0"/>
                        </a:spcBef>
                        <a:spcAft>
                          <a:spcPts val="0"/>
                        </a:spcAft>
                      </a:pPr>
                      <a:r>
                        <a:rPr lang="en-US" sz="1600" b="1" dirty="0">
                          <a:latin typeface="Times New Roman"/>
                          <a:ea typeface="Calibri"/>
                        </a:rPr>
                        <a:t>ELA</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152">
                <a:tc>
                  <a:txBody>
                    <a:bodyPr/>
                    <a:lstStyle/>
                    <a:p>
                      <a:pPr marL="0" marR="0" algn="ctr">
                        <a:lnSpc>
                          <a:spcPct val="107000"/>
                        </a:lnSpc>
                        <a:spcBef>
                          <a:spcPts val="0"/>
                        </a:spcBef>
                        <a:spcAft>
                          <a:spcPts val="0"/>
                        </a:spcAft>
                      </a:pPr>
                      <a:r>
                        <a:rPr lang="en-US" sz="1600" b="1" dirty="0">
                          <a:latin typeface="Times New Roman"/>
                          <a:ea typeface="Calibri"/>
                        </a:rPr>
                        <a:t>CPI White</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98.3</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99.1</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99.7</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99.8</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99.8</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544">
                <a:tc>
                  <a:txBody>
                    <a:bodyPr/>
                    <a:lstStyle/>
                    <a:p>
                      <a:pPr marL="0" marR="0" algn="ctr">
                        <a:lnSpc>
                          <a:spcPct val="107000"/>
                        </a:lnSpc>
                        <a:spcBef>
                          <a:spcPts val="0"/>
                        </a:spcBef>
                        <a:spcAft>
                          <a:spcPts val="0"/>
                        </a:spcAft>
                      </a:pPr>
                      <a:r>
                        <a:rPr lang="en-US" sz="1600" b="1" dirty="0">
                          <a:latin typeface="Times New Roman"/>
                          <a:ea typeface="Calibri"/>
                        </a:rPr>
                        <a:t>CPI African Am./Black</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88</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92.2</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98.1</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99.5</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97.9</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152">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10.3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6.9</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1.6</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0.3</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1.9</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228600" y="3428999"/>
          <a:ext cx="5029203" cy="1585113"/>
        </p:xfrm>
        <a:graphic>
          <a:graphicData uri="http://schemas.openxmlformats.org/drawingml/2006/table">
            <a:tbl>
              <a:tblPr/>
              <a:tblGrid>
                <a:gridCol w="1637072"/>
                <a:gridCol w="589935"/>
                <a:gridCol w="663679"/>
                <a:gridCol w="663679"/>
                <a:gridCol w="737419"/>
                <a:gridCol w="737419"/>
              </a:tblGrid>
              <a:tr h="345639">
                <a:tc>
                  <a:txBody>
                    <a:bodyPr/>
                    <a:lstStyle/>
                    <a:p>
                      <a:pPr marL="0" marR="0" algn="ctr">
                        <a:lnSpc>
                          <a:spcPct val="107000"/>
                        </a:lnSpc>
                        <a:spcBef>
                          <a:spcPts val="0"/>
                        </a:spcBef>
                        <a:spcAft>
                          <a:spcPts val="0"/>
                        </a:spcAft>
                      </a:pPr>
                      <a:r>
                        <a:rPr lang="en-US" sz="1600" b="1" dirty="0">
                          <a:latin typeface="Times New Roman"/>
                          <a:ea typeface="Calibri"/>
                        </a:rPr>
                        <a:t>Math</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9">
                <a:tc>
                  <a:txBody>
                    <a:bodyPr/>
                    <a:lstStyle/>
                    <a:p>
                      <a:pPr marL="0" marR="0" algn="ctr">
                        <a:lnSpc>
                          <a:spcPct val="107000"/>
                        </a:lnSpc>
                        <a:spcBef>
                          <a:spcPts val="0"/>
                        </a:spcBef>
                        <a:spcAft>
                          <a:spcPts val="0"/>
                        </a:spcAft>
                      </a:pPr>
                      <a:r>
                        <a:rPr lang="en-US" sz="1600" b="1">
                          <a:latin typeface="Times New Roman"/>
                          <a:ea typeface="Calibri"/>
                        </a:rPr>
                        <a:t>CPI White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96.3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97.5</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98.4</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99.1</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196">
                <a:tc>
                  <a:txBody>
                    <a:bodyPr/>
                    <a:lstStyle/>
                    <a:p>
                      <a:pPr marL="0" marR="0" algn="ctr">
                        <a:lnSpc>
                          <a:spcPct val="107000"/>
                        </a:lnSpc>
                        <a:spcBef>
                          <a:spcPts val="0"/>
                        </a:spcBef>
                        <a:spcAft>
                          <a:spcPts val="0"/>
                        </a:spcAft>
                      </a:pPr>
                      <a:r>
                        <a:rPr lang="en-US" sz="1600" b="1">
                          <a:latin typeface="Times New Roman"/>
                          <a:ea typeface="Calibri"/>
                        </a:rPr>
                        <a:t>CPI African Am./Black</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84</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89</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87</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95.3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93.9</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639">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12.3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10.5</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3.1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5.2</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228600" y="5105400"/>
          <a:ext cx="5029198" cy="1664843"/>
        </p:xfrm>
        <a:graphic>
          <a:graphicData uri="http://schemas.openxmlformats.org/drawingml/2006/table">
            <a:tbl>
              <a:tblPr/>
              <a:tblGrid>
                <a:gridCol w="1637071"/>
                <a:gridCol w="589935"/>
                <a:gridCol w="663677"/>
                <a:gridCol w="663677"/>
                <a:gridCol w="737419"/>
                <a:gridCol w="737419"/>
              </a:tblGrid>
              <a:tr h="381000">
                <a:tc>
                  <a:txBody>
                    <a:bodyPr/>
                    <a:lstStyle/>
                    <a:p>
                      <a:pPr marL="0" marR="0" algn="ctr">
                        <a:lnSpc>
                          <a:spcPct val="107000"/>
                        </a:lnSpc>
                        <a:spcBef>
                          <a:spcPts val="0"/>
                        </a:spcBef>
                        <a:spcAft>
                          <a:spcPts val="0"/>
                        </a:spcAft>
                      </a:pPr>
                      <a:r>
                        <a:rPr lang="en-US" sz="1600" b="1">
                          <a:latin typeface="Times New Roman"/>
                          <a:ea typeface="Calibri"/>
                        </a:rPr>
                        <a:t>Science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lnSpc>
                          <a:spcPct val="107000"/>
                        </a:lnSpc>
                        <a:spcBef>
                          <a:spcPts val="0"/>
                        </a:spcBef>
                        <a:spcAft>
                          <a:spcPts val="0"/>
                        </a:spcAft>
                      </a:pPr>
                      <a:r>
                        <a:rPr lang="en-US" sz="1600" b="1">
                          <a:latin typeface="Times New Roman"/>
                          <a:ea typeface="Calibri"/>
                        </a:rPr>
                        <a:t>CPI White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94.3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94.7</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95.3</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97.2</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98.9</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lnSpc>
                          <a:spcPct val="107000"/>
                        </a:lnSpc>
                        <a:spcBef>
                          <a:spcPts val="0"/>
                        </a:spcBef>
                        <a:spcAft>
                          <a:spcPts val="0"/>
                        </a:spcAft>
                      </a:pPr>
                      <a:r>
                        <a:rPr lang="en-US" sz="1600" b="1">
                          <a:latin typeface="Times New Roman"/>
                          <a:ea typeface="Calibri"/>
                        </a:rPr>
                        <a:t>CPI African Am./Black</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77.7</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82.1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87.2</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91.1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96.7</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16.6</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12.6</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8.1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6.1</a:t>
                      </a:r>
                      <a:endParaRPr lang="en-US" sz="12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2.2</a:t>
                      </a:r>
                      <a:endParaRPr lang="en-US" sz="12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42400046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69848"/>
          </a:xfrm>
        </p:spPr>
        <p:txBody>
          <a:bodyPr>
            <a:normAutofit fontScale="90000"/>
          </a:bodyPr>
          <a:lstStyle/>
          <a:p>
            <a:r>
              <a:rPr lang="en-US" dirty="0" smtClean="0"/>
              <a:t>MHS - Special Education Subgroup</a:t>
            </a:r>
            <a:endParaRPr lang="en-US" dirty="0"/>
          </a:p>
        </p:txBody>
      </p:sp>
      <p:sp>
        <p:nvSpPr>
          <p:cNvPr id="9" name="Slide Number Placeholder 8"/>
          <p:cNvSpPr>
            <a:spLocks noGrp="1"/>
          </p:cNvSpPr>
          <p:nvPr>
            <p:ph type="sldNum" sz="quarter" idx="12"/>
          </p:nvPr>
        </p:nvSpPr>
        <p:spPr/>
        <p:txBody>
          <a:bodyPr/>
          <a:lstStyle/>
          <a:p>
            <a:fld id="{454FC882-7D20-459E-A11F-4CEF1099FE9B}" type="slidenum">
              <a:rPr lang="en-US" smtClean="0"/>
              <a:pPr/>
              <a:t>81</a:t>
            </a:fld>
            <a:endParaRPr lang="en-US" dirty="0"/>
          </a:p>
        </p:txBody>
      </p:sp>
      <p:sp>
        <p:nvSpPr>
          <p:cNvPr id="4" name="Rectangle 3"/>
          <p:cNvSpPr/>
          <p:nvPr/>
        </p:nvSpPr>
        <p:spPr>
          <a:xfrm>
            <a:off x="5638800" y="1600200"/>
            <a:ext cx="3276600" cy="4524315"/>
          </a:xfrm>
          <a:prstGeom prst="rect">
            <a:avLst/>
          </a:prstGeom>
          <a:noFill/>
        </p:spPr>
        <p:txBody>
          <a:bodyPr wrap="square">
            <a:spAutoFit/>
          </a:bodyPr>
          <a:lstStyle/>
          <a:p>
            <a:pPr>
              <a:spcBef>
                <a:spcPts val="0"/>
              </a:spcBef>
            </a:pPr>
            <a:r>
              <a:rPr lang="en-US" i="1" dirty="0" smtClean="0"/>
              <a:t>Have </a:t>
            </a:r>
            <a:r>
              <a:rPr lang="en-US" i="1" dirty="0"/>
              <a:t>gaps in performance between student groups decreased over time?  </a:t>
            </a:r>
          </a:p>
          <a:p>
            <a:pPr marL="109728" indent="0">
              <a:spcBef>
                <a:spcPts val="0"/>
              </a:spcBef>
              <a:buNone/>
            </a:pPr>
            <a:r>
              <a:rPr lang="en-US" b="1" dirty="0" smtClean="0"/>
              <a:t>Yes- ELA, Math, Science</a:t>
            </a:r>
          </a:p>
          <a:p>
            <a:pPr marL="109728" indent="0">
              <a:spcBef>
                <a:spcPts val="0"/>
              </a:spcBef>
              <a:buNone/>
            </a:pPr>
            <a:endParaRPr lang="en-US" dirty="0"/>
          </a:p>
          <a:p>
            <a:pPr>
              <a:spcBef>
                <a:spcPts val="0"/>
              </a:spcBef>
            </a:pPr>
            <a:r>
              <a:rPr lang="en-US" i="1" dirty="0"/>
              <a:t>Have all groups of students gained over time? </a:t>
            </a:r>
          </a:p>
          <a:p>
            <a:pPr marL="109728" indent="0">
              <a:spcBef>
                <a:spcPts val="0"/>
              </a:spcBef>
              <a:buNone/>
            </a:pPr>
            <a:r>
              <a:rPr lang="en-US" b="1" dirty="0" smtClean="0"/>
              <a:t>Yes- ELA, Math, Science</a:t>
            </a:r>
            <a:endParaRPr lang="en-US" b="1" i="1" dirty="0"/>
          </a:p>
          <a:p>
            <a:pPr>
              <a:spcBef>
                <a:spcPts val="0"/>
              </a:spcBef>
            </a:pPr>
            <a:endParaRPr lang="en-US" i="1" dirty="0" smtClean="0"/>
          </a:p>
          <a:p>
            <a:pPr>
              <a:spcBef>
                <a:spcPts val="0"/>
              </a:spcBef>
            </a:pPr>
            <a:r>
              <a:rPr lang="en-US" i="1" dirty="0" smtClean="0"/>
              <a:t>What </a:t>
            </a:r>
            <a:r>
              <a:rPr lang="en-US" i="1" dirty="0"/>
              <a:t>is the magnitude of the gap between groups?  </a:t>
            </a:r>
          </a:p>
          <a:p>
            <a:pPr marL="109728" indent="0">
              <a:spcBef>
                <a:spcPts val="0"/>
              </a:spcBef>
              <a:buNone/>
            </a:pPr>
            <a:r>
              <a:rPr lang="en-US" b="1" dirty="0" smtClean="0"/>
              <a:t>Slight gap increase in ELA; </a:t>
            </a:r>
          </a:p>
          <a:p>
            <a:pPr marL="109728" indent="0">
              <a:spcBef>
                <a:spcPts val="0"/>
              </a:spcBef>
              <a:buNone/>
            </a:pPr>
            <a:r>
              <a:rPr lang="en-US" b="1" dirty="0" smtClean="0"/>
              <a:t>Significant decreases in Math and Science</a:t>
            </a:r>
          </a:p>
          <a:p>
            <a:pPr marL="109728" indent="0">
              <a:spcBef>
                <a:spcPts val="0"/>
              </a:spcBef>
              <a:buNone/>
            </a:pPr>
            <a:endParaRPr lang="en-US" b="1" dirty="0"/>
          </a:p>
          <a:p>
            <a:endParaRPr lang="en-US" dirty="0"/>
          </a:p>
        </p:txBody>
      </p:sp>
      <p:graphicFrame>
        <p:nvGraphicFramePr>
          <p:cNvPr id="8" name="Table 7"/>
          <p:cNvGraphicFramePr>
            <a:graphicFrameLocks noGrp="1"/>
          </p:cNvGraphicFramePr>
          <p:nvPr/>
        </p:nvGraphicFramePr>
        <p:xfrm>
          <a:off x="304800" y="1752600"/>
          <a:ext cx="4876801" cy="1565530"/>
        </p:xfrm>
        <a:graphic>
          <a:graphicData uri="http://schemas.openxmlformats.org/drawingml/2006/table">
            <a:tbl>
              <a:tblPr/>
              <a:tblGrid>
                <a:gridCol w="1587463"/>
                <a:gridCol w="572059"/>
                <a:gridCol w="643566"/>
                <a:gridCol w="643566"/>
                <a:gridCol w="643566"/>
                <a:gridCol w="786581"/>
              </a:tblGrid>
              <a:tr h="254000">
                <a:tc>
                  <a:txBody>
                    <a:bodyPr/>
                    <a:lstStyle/>
                    <a:p>
                      <a:pPr marL="0" marR="0" algn="ctr">
                        <a:lnSpc>
                          <a:spcPct val="107000"/>
                        </a:lnSpc>
                        <a:spcBef>
                          <a:spcPts val="0"/>
                        </a:spcBef>
                        <a:spcAft>
                          <a:spcPts val="0"/>
                        </a:spcAft>
                      </a:pPr>
                      <a:r>
                        <a:rPr lang="en-US" sz="1600" b="1" dirty="0">
                          <a:latin typeface="Times New Roman"/>
                          <a:ea typeface="Calibri"/>
                        </a:rPr>
                        <a:t>ELA</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latin typeface="Times New Roman"/>
                          <a:ea typeface="Calibri"/>
                        </a:rPr>
                        <a:t>2011</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07000"/>
                        </a:lnSpc>
                        <a:spcBef>
                          <a:spcPts val="0"/>
                        </a:spcBef>
                        <a:spcAft>
                          <a:spcPts val="0"/>
                        </a:spcAft>
                      </a:pPr>
                      <a:r>
                        <a:rPr lang="en-US" sz="1600" b="1" dirty="0">
                          <a:latin typeface="Times New Roman"/>
                          <a:ea typeface="Calibri"/>
                        </a:rPr>
                        <a:t>CPI Non. Spec. Education</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07000"/>
                        </a:lnSpc>
                        <a:spcBef>
                          <a:spcPts val="0"/>
                        </a:spcBef>
                        <a:spcAft>
                          <a:spcPts val="0"/>
                        </a:spcAft>
                      </a:pPr>
                      <a:r>
                        <a:rPr lang="en-US" sz="1600" b="1">
                          <a:latin typeface="Times New Roman"/>
                          <a:ea typeface="Calibri"/>
                        </a:rPr>
                        <a:t>CPI Spec. Education</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76.9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304801" y="3429000"/>
          <a:ext cx="4800600" cy="1565530"/>
        </p:xfrm>
        <a:graphic>
          <a:graphicData uri="http://schemas.openxmlformats.org/drawingml/2006/table">
            <a:tbl>
              <a:tblPr/>
              <a:tblGrid>
                <a:gridCol w="1562659"/>
                <a:gridCol w="563120"/>
                <a:gridCol w="633510"/>
                <a:gridCol w="633510"/>
                <a:gridCol w="633510"/>
                <a:gridCol w="774291"/>
              </a:tblGrid>
              <a:tr h="254000">
                <a:tc>
                  <a:txBody>
                    <a:bodyPr/>
                    <a:lstStyle/>
                    <a:p>
                      <a:pPr marL="0" marR="0" algn="ctr">
                        <a:lnSpc>
                          <a:spcPct val="107000"/>
                        </a:lnSpc>
                        <a:spcBef>
                          <a:spcPts val="0"/>
                        </a:spcBef>
                        <a:spcAft>
                          <a:spcPts val="0"/>
                        </a:spcAft>
                      </a:pPr>
                      <a:r>
                        <a:rPr lang="en-US" sz="1600" b="1" dirty="0">
                          <a:latin typeface="Times New Roman"/>
                          <a:ea typeface="Calibri"/>
                        </a:rPr>
                        <a:t>Math</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2014</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07000"/>
                        </a:lnSpc>
                        <a:spcBef>
                          <a:spcPts val="0"/>
                        </a:spcBef>
                        <a:spcAft>
                          <a:spcPts val="0"/>
                        </a:spcAft>
                      </a:pPr>
                      <a:r>
                        <a:rPr lang="en-US" sz="1600" b="1" dirty="0">
                          <a:latin typeface="Times New Roman"/>
                          <a:ea typeface="Calibri"/>
                        </a:rPr>
                        <a:t>CPI Non Spec. Education</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07000"/>
                        </a:lnSpc>
                        <a:spcBef>
                          <a:spcPts val="0"/>
                        </a:spcBef>
                        <a:spcAft>
                          <a:spcPts val="0"/>
                        </a:spcAft>
                      </a:pPr>
                      <a:r>
                        <a:rPr lang="en-US" sz="1600" b="1">
                          <a:latin typeface="Times New Roman"/>
                          <a:ea typeface="Calibri"/>
                        </a:rPr>
                        <a:t>CPI Spec. Education</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64.8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74.1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73.8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79.5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23.6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304800" y="5105400"/>
          <a:ext cx="4800599" cy="1565530"/>
        </p:xfrm>
        <a:graphic>
          <a:graphicData uri="http://schemas.openxmlformats.org/drawingml/2006/table">
            <a:tbl>
              <a:tblPr/>
              <a:tblGrid>
                <a:gridCol w="1562659"/>
                <a:gridCol w="563120"/>
                <a:gridCol w="633510"/>
                <a:gridCol w="633510"/>
                <a:gridCol w="633510"/>
                <a:gridCol w="774290"/>
              </a:tblGrid>
              <a:tr h="254000">
                <a:tc>
                  <a:txBody>
                    <a:bodyPr/>
                    <a:lstStyle/>
                    <a:p>
                      <a:pPr marL="0" marR="0" algn="ctr">
                        <a:lnSpc>
                          <a:spcPct val="107000"/>
                        </a:lnSpc>
                        <a:spcBef>
                          <a:spcPts val="0"/>
                        </a:spcBef>
                        <a:spcAft>
                          <a:spcPts val="0"/>
                        </a:spcAft>
                      </a:pPr>
                      <a:r>
                        <a:rPr lang="en-US" sz="1600" b="1" dirty="0">
                          <a:latin typeface="Times New Roman"/>
                          <a:ea typeface="Calibri"/>
                        </a:rPr>
                        <a:t>Science</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2010</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2011</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2012</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latin typeface="Times New Roman"/>
                          <a:ea typeface="Calibri"/>
                        </a:rPr>
                        <a:t>2013</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dirty="0">
                          <a:latin typeface="Times New Roman"/>
                          <a:ea typeface="Calibri"/>
                        </a:rPr>
                        <a:t>2014</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07000"/>
                        </a:lnSpc>
                        <a:spcBef>
                          <a:spcPts val="0"/>
                        </a:spcBef>
                        <a:spcAft>
                          <a:spcPts val="0"/>
                        </a:spcAft>
                      </a:pPr>
                      <a:r>
                        <a:rPr lang="en-US" sz="1600" b="1" dirty="0">
                          <a:latin typeface="Times New Roman"/>
                          <a:ea typeface="Calibri"/>
                        </a:rPr>
                        <a:t>CPI Non Spec. Education</a:t>
                      </a:r>
                      <a:endParaRPr lang="en-US" sz="1600" dirty="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0">
                <a:tc>
                  <a:txBody>
                    <a:bodyPr/>
                    <a:lstStyle/>
                    <a:p>
                      <a:pPr marL="0" marR="0" algn="ctr">
                        <a:lnSpc>
                          <a:spcPct val="107000"/>
                        </a:lnSpc>
                        <a:spcBef>
                          <a:spcPts val="0"/>
                        </a:spcBef>
                        <a:spcAft>
                          <a:spcPts val="0"/>
                        </a:spcAft>
                      </a:pPr>
                      <a:r>
                        <a:rPr lang="en-US" sz="1600" b="1">
                          <a:latin typeface="Times New Roman"/>
                          <a:ea typeface="Calibri"/>
                        </a:rPr>
                        <a:t>CPI Spec. Education</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59.8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66.3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78.6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73.9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96.3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000">
                <a:tc>
                  <a:txBody>
                    <a:bodyPr/>
                    <a:lstStyle/>
                    <a:p>
                      <a:pPr marL="0" marR="0" algn="r">
                        <a:lnSpc>
                          <a:spcPct val="107000"/>
                        </a:lnSpc>
                        <a:spcBef>
                          <a:spcPts val="0"/>
                        </a:spcBef>
                        <a:spcAft>
                          <a:spcPts val="0"/>
                        </a:spcAft>
                      </a:pPr>
                      <a:r>
                        <a:rPr lang="en-US" sz="1600" b="1" i="1">
                          <a:latin typeface="Times New Roman"/>
                          <a:ea typeface="Calibri"/>
                        </a:rPr>
                        <a:t>Difference</a:t>
                      </a:r>
                      <a:endParaRPr lang="en-US" sz="1600">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32.9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27.5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latin typeface="Times New Roman"/>
                          <a:ea typeface="Calibri"/>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latin typeface="Times New Roman"/>
                          <a:ea typeface="Calibri"/>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29783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sz="2800" dirty="0" smtClean="0"/>
              <a:t>Milton Public Schools Elementary</a:t>
            </a:r>
            <a:br>
              <a:rPr lang="en-US" sz="2800" dirty="0" smtClean="0"/>
            </a:br>
            <a:r>
              <a:rPr lang="en-US" sz="2800" dirty="0" smtClean="0"/>
              <a:t>Focus Areas Rooted in the Data</a:t>
            </a:r>
            <a:endParaRPr lang="en-US" sz="2800" dirty="0"/>
          </a:p>
        </p:txBody>
      </p:sp>
      <p:sp>
        <p:nvSpPr>
          <p:cNvPr id="3" name="Content Placeholder 2"/>
          <p:cNvSpPr>
            <a:spLocks noGrp="1"/>
          </p:cNvSpPr>
          <p:nvPr>
            <p:ph idx="1"/>
          </p:nvPr>
        </p:nvSpPr>
        <p:spPr>
          <a:xfrm>
            <a:off x="152400" y="1905000"/>
            <a:ext cx="8763000" cy="4669536"/>
          </a:xfrm>
          <a:noFill/>
        </p:spPr>
        <p:txBody>
          <a:bodyPr>
            <a:normAutofit fontScale="77500" lnSpcReduction="20000"/>
          </a:bodyPr>
          <a:lstStyle/>
          <a:p>
            <a:r>
              <a:rPr lang="en-US" sz="3100" dirty="0" smtClean="0"/>
              <a:t>Increase targeted instruction/remediation for students below benchmark (K-5) and at Needs Improvement (NI) and Warning (W) levels (grades 3-5); focus on subgroups who are underperforming </a:t>
            </a:r>
            <a:r>
              <a:rPr lang="en-US" sz="2300" i="1" dirty="0" smtClean="0">
                <a:solidFill>
                  <a:schemeClr val="accent3">
                    <a:lumMod val="75000"/>
                  </a:schemeClr>
                </a:solidFill>
              </a:rPr>
              <a:t>(</a:t>
            </a:r>
            <a:r>
              <a:rPr lang="en-US" sz="2300" b="1" i="1" dirty="0" smtClean="0">
                <a:solidFill>
                  <a:schemeClr val="accent3">
                    <a:lumMod val="75000"/>
                  </a:schemeClr>
                </a:solidFill>
              </a:rPr>
              <a:t>Advancement Initiatives- </a:t>
            </a:r>
            <a:r>
              <a:rPr lang="en-US" sz="2300" i="1" dirty="0" smtClean="0">
                <a:solidFill>
                  <a:schemeClr val="accent3">
                    <a:lumMod val="75000"/>
                  </a:schemeClr>
                </a:solidFill>
              </a:rPr>
              <a:t>Emphasizing Early Literacy Achievement; Closing the Proficiency Gaps)</a:t>
            </a:r>
          </a:p>
          <a:p>
            <a:r>
              <a:rPr lang="en-US" sz="3100" dirty="0" smtClean="0"/>
              <a:t>Move students from NI/W to Proficient </a:t>
            </a:r>
            <a:r>
              <a:rPr lang="en-US" sz="2300" i="1" dirty="0" smtClean="0">
                <a:solidFill>
                  <a:schemeClr val="accent3">
                    <a:lumMod val="75000"/>
                  </a:schemeClr>
                </a:solidFill>
              </a:rPr>
              <a:t>(</a:t>
            </a:r>
            <a:r>
              <a:rPr lang="en-US" sz="2300" b="1" i="1" dirty="0" smtClean="0">
                <a:solidFill>
                  <a:schemeClr val="accent3">
                    <a:lumMod val="75000"/>
                  </a:schemeClr>
                </a:solidFill>
              </a:rPr>
              <a:t>Advancement Initiatives- </a:t>
            </a:r>
            <a:r>
              <a:rPr lang="en-US" sz="2300" i="1" dirty="0" smtClean="0">
                <a:solidFill>
                  <a:schemeClr val="accent3">
                    <a:lumMod val="75000"/>
                  </a:schemeClr>
                </a:solidFill>
              </a:rPr>
              <a:t>Closing the Proficiency Gaps)</a:t>
            </a:r>
          </a:p>
          <a:p>
            <a:r>
              <a:rPr lang="en-US" sz="3100" dirty="0" smtClean="0"/>
              <a:t>Move students from Proficient to Advanced</a:t>
            </a:r>
          </a:p>
          <a:p>
            <a:r>
              <a:rPr lang="en-US" sz="3100" dirty="0" smtClean="0"/>
              <a:t>Grades 3 </a:t>
            </a:r>
            <a:r>
              <a:rPr lang="en-US" sz="3100" i="1" dirty="0" smtClean="0"/>
              <a:t>ELA</a:t>
            </a:r>
            <a:r>
              <a:rPr lang="en-US" sz="3100" dirty="0" smtClean="0"/>
              <a:t> </a:t>
            </a:r>
            <a:r>
              <a:rPr lang="en-US" sz="2300" i="1" dirty="0">
                <a:solidFill>
                  <a:schemeClr val="accent3">
                    <a:lumMod val="75000"/>
                  </a:schemeClr>
                </a:solidFill>
              </a:rPr>
              <a:t>(</a:t>
            </a:r>
            <a:r>
              <a:rPr lang="en-US" sz="2300" b="1" i="1" dirty="0">
                <a:solidFill>
                  <a:schemeClr val="accent3">
                    <a:lumMod val="75000"/>
                  </a:schemeClr>
                </a:solidFill>
              </a:rPr>
              <a:t>Advancement Initiatives- </a:t>
            </a:r>
            <a:r>
              <a:rPr lang="en-US" sz="2300" i="1" dirty="0">
                <a:solidFill>
                  <a:schemeClr val="accent3">
                    <a:lumMod val="75000"/>
                  </a:schemeClr>
                </a:solidFill>
              </a:rPr>
              <a:t>Emphasizing Early Literacy Achievement; Closing the Proficiency Gaps)</a:t>
            </a:r>
          </a:p>
          <a:p>
            <a:r>
              <a:rPr lang="en-US" sz="3100" dirty="0" smtClean="0"/>
              <a:t>Grade 4 </a:t>
            </a:r>
            <a:r>
              <a:rPr lang="en-US" sz="3100" i="1" dirty="0" smtClean="0"/>
              <a:t>ELA</a:t>
            </a:r>
            <a:r>
              <a:rPr lang="en-US" sz="3100" dirty="0" smtClean="0"/>
              <a:t> and </a:t>
            </a:r>
            <a:r>
              <a:rPr lang="en-US" sz="3100" i="1" dirty="0" smtClean="0"/>
              <a:t>Math</a:t>
            </a:r>
            <a:r>
              <a:rPr lang="en-US" sz="3100" dirty="0" smtClean="0"/>
              <a:t> </a:t>
            </a:r>
            <a:r>
              <a:rPr lang="en-US" sz="2300" i="1" dirty="0">
                <a:solidFill>
                  <a:schemeClr val="accent3">
                    <a:lumMod val="75000"/>
                  </a:schemeClr>
                </a:solidFill>
              </a:rPr>
              <a:t>(</a:t>
            </a:r>
            <a:r>
              <a:rPr lang="en-US" sz="2300" b="1" i="1" dirty="0">
                <a:solidFill>
                  <a:schemeClr val="accent3">
                    <a:lumMod val="75000"/>
                  </a:schemeClr>
                </a:solidFill>
              </a:rPr>
              <a:t>Advancement Initiatives- </a:t>
            </a:r>
            <a:r>
              <a:rPr lang="en-US" sz="2300" i="1" dirty="0">
                <a:solidFill>
                  <a:schemeClr val="accent3">
                    <a:lumMod val="75000"/>
                  </a:schemeClr>
                </a:solidFill>
              </a:rPr>
              <a:t>Emphasizing Early Literacy Achievement; Closing the Proficiency Gaps)</a:t>
            </a:r>
          </a:p>
          <a:p>
            <a:r>
              <a:rPr lang="en-US" sz="3100" i="1" dirty="0" smtClean="0"/>
              <a:t>Science  and Technology/Engineering </a:t>
            </a:r>
            <a:r>
              <a:rPr lang="en-US" sz="3100" dirty="0" smtClean="0"/>
              <a:t>curriculum and instruction </a:t>
            </a:r>
            <a:r>
              <a:rPr lang="en-US" sz="2300" i="1" dirty="0" smtClean="0">
                <a:solidFill>
                  <a:schemeClr val="accent3">
                    <a:lumMod val="75000"/>
                  </a:schemeClr>
                </a:solidFill>
              </a:rPr>
              <a:t>(</a:t>
            </a:r>
            <a:r>
              <a:rPr lang="en-US" sz="2300" b="1" i="1" dirty="0" smtClean="0">
                <a:solidFill>
                  <a:schemeClr val="accent3">
                    <a:lumMod val="75000"/>
                  </a:schemeClr>
                </a:solidFill>
              </a:rPr>
              <a:t>Advancement Initiatives- </a:t>
            </a:r>
            <a:r>
              <a:rPr lang="en-US" sz="2300" i="1" dirty="0" smtClean="0">
                <a:solidFill>
                  <a:schemeClr val="accent3">
                    <a:lumMod val="75000"/>
                  </a:schemeClr>
                </a:solidFill>
              </a:rPr>
              <a:t>Advancing Science and STEM)</a:t>
            </a:r>
          </a:p>
        </p:txBody>
      </p:sp>
      <p:sp>
        <p:nvSpPr>
          <p:cNvPr id="6" name="Slide Number Placeholder 5"/>
          <p:cNvSpPr>
            <a:spLocks noGrp="1"/>
          </p:cNvSpPr>
          <p:nvPr>
            <p:ph type="sldNum" sz="quarter" idx="12"/>
          </p:nvPr>
        </p:nvSpPr>
        <p:spPr/>
        <p:txBody>
          <a:bodyPr/>
          <a:lstStyle/>
          <a:p>
            <a:fld id="{454FC882-7D20-459E-A11F-4CEF1099FE9B}" type="slidenum">
              <a:rPr lang="en-US" smtClean="0"/>
              <a:pPr/>
              <a:t>9</a:t>
            </a:fld>
            <a:endParaRPr lang="en-US" dirty="0"/>
          </a:p>
        </p:txBody>
      </p:sp>
    </p:spTree>
    <p:extLst>
      <p:ext uri="{BB962C8B-B14F-4D97-AF65-F5344CB8AC3E}">
        <p14:creationId xmlns:p14="http://schemas.microsoft.com/office/powerpoint/2010/main" xmlns="" val="35633924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2054</TotalTime>
  <Words>5866</Words>
  <Application>Microsoft Office PowerPoint</Application>
  <PresentationFormat>On-screen Show (4:3)</PresentationFormat>
  <Paragraphs>1638</Paragraphs>
  <Slides>81</Slides>
  <Notes>16</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Apothecary</vt:lpstr>
      <vt:lpstr>Milton Public Schools  School-Based MCAS Presentation:   Linking Data to Action </vt:lpstr>
      <vt:lpstr>Agenda</vt:lpstr>
      <vt:lpstr>Slicing the Data:  What Do We Look At?</vt:lpstr>
      <vt:lpstr>Slicing the Data:   When Do We Look At Data?</vt:lpstr>
      <vt:lpstr>Milton Public Schools Elementary Level  Data Observations, Focus Areas, and Initiatives </vt:lpstr>
      <vt:lpstr>Milton Public Schools Elementary Aggregate Data Observations</vt:lpstr>
      <vt:lpstr>Milton Public Schools Elementary Subgroup Data Observations</vt:lpstr>
      <vt:lpstr>Milton Public Schools Elementary Data Highlights</vt:lpstr>
      <vt:lpstr>Milton Public Schools Elementary Focus Areas Rooted in the Data</vt:lpstr>
      <vt:lpstr>Milton Public Schools Elementary Initiatives </vt:lpstr>
      <vt:lpstr>Milton Public Schools Elementary Initiatives (cont.) </vt:lpstr>
      <vt:lpstr>Milton Public Schools Pierce Middle School Data Observations, Focus Areas,  and Initiatives</vt:lpstr>
      <vt:lpstr>Pierce Middle School  Aggregate Data Observations</vt:lpstr>
      <vt:lpstr>Pierce Middle School Subgroup Data Observations</vt:lpstr>
      <vt:lpstr>Pierce Middle School Data Highlights</vt:lpstr>
      <vt:lpstr>Pierce Middle School  Focus Areas Rooted in the Data</vt:lpstr>
      <vt:lpstr>Pierce Middle School Initiatives</vt:lpstr>
      <vt:lpstr>Pierce Middle School Initiatives (cont’d.)</vt:lpstr>
      <vt:lpstr>Milton Public Schools Milton High School Data Observations, Focus Areas, and Initiatives</vt:lpstr>
      <vt:lpstr>Milton High School Aggregate Data Observations</vt:lpstr>
      <vt:lpstr>Milton High School Subgroup Data Observations</vt:lpstr>
      <vt:lpstr>Milton High School Data Highlights</vt:lpstr>
      <vt:lpstr>Milton High School Focus Areas Rooted in the Data</vt:lpstr>
      <vt:lpstr>Milton High School Initiatives</vt:lpstr>
      <vt:lpstr>Milton High School Initiatives (cont’d.)</vt:lpstr>
      <vt:lpstr>Milton Public Schools Advancement Initiatives 2.0 Update</vt:lpstr>
      <vt:lpstr>Advancement Initiatives 2.0</vt:lpstr>
      <vt:lpstr>Advancement Initiatives 2.0 (cont’d)</vt:lpstr>
      <vt:lpstr>Appendices:  By Level  2014 MCAS Data</vt:lpstr>
      <vt:lpstr>Elementary District Wide  2014 MCAS Data</vt:lpstr>
      <vt:lpstr>District Elementary:  ELA Grade 3</vt:lpstr>
      <vt:lpstr>District Elementary:  ELA Grade 4</vt:lpstr>
      <vt:lpstr>District Elementary:  ELA Grade 5</vt:lpstr>
      <vt:lpstr>District Elementary:  Math Grade 3</vt:lpstr>
      <vt:lpstr>District Elementary:  Math Grade 4</vt:lpstr>
      <vt:lpstr>District Elementary:  Math Grade 5</vt:lpstr>
      <vt:lpstr>District Elementary:  Science Grade 5</vt:lpstr>
      <vt:lpstr>Slide 38</vt:lpstr>
      <vt:lpstr>Slide 39</vt:lpstr>
      <vt:lpstr>Slide 40</vt:lpstr>
      <vt:lpstr>Slide 41</vt:lpstr>
      <vt:lpstr>Slide 42</vt:lpstr>
      <vt:lpstr>District Math Grade 5  Growth and Achievement</vt:lpstr>
      <vt:lpstr>Slide 44</vt:lpstr>
      <vt:lpstr>African American/Black Subgroup (Grade 3)</vt:lpstr>
      <vt:lpstr>Special Education Subgroup (Grade 3)</vt:lpstr>
      <vt:lpstr>Slide 47</vt:lpstr>
      <vt:lpstr>African American/Black Subgroup (Grade 4)</vt:lpstr>
      <vt:lpstr>Special Education Subgroup (Grade 4)</vt:lpstr>
      <vt:lpstr>Slide 50</vt:lpstr>
      <vt:lpstr>African American/Black Subgroup (Grade 5)</vt:lpstr>
      <vt:lpstr>Special Education Subgroup (Grade 5)</vt:lpstr>
      <vt:lpstr>Pierce Middle School  2014 MCAS Data</vt:lpstr>
      <vt:lpstr>Pierce Middle School:  ELA Grade 6</vt:lpstr>
      <vt:lpstr>Pierce Middle School:  ELA Grade 7</vt:lpstr>
      <vt:lpstr>Pierce Middle School:  ELA Grade 8</vt:lpstr>
      <vt:lpstr>Pierce Middle School:  Math Grade 6</vt:lpstr>
      <vt:lpstr>Pierce Middle School:  Math Grade 7</vt:lpstr>
      <vt:lpstr>Pierce Middle School:  Math Grade 8</vt:lpstr>
      <vt:lpstr>Pierce Middle School- STE Grade 8</vt:lpstr>
      <vt:lpstr>Pierce Middle School-ELA  Growth and Achievement</vt:lpstr>
      <vt:lpstr>Pierce Middle School- Math Growth and Achievement</vt:lpstr>
      <vt:lpstr>Pierce Middle School  MCAS Cohort Achievement History</vt:lpstr>
      <vt:lpstr>Pierce Middle School  MCAS Cohort Achievement History</vt:lpstr>
      <vt:lpstr>Guiding Questions for Achievement Gap Analysis for Pierce Middle School</vt:lpstr>
      <vt:lpstr>Slide 66</vt:lpstr>
      <vt:lpstr>African American/Black Subgroup</vt:lpstr>
      <vt:lpstr>Special Education Subgroup</vt:lpstr>
      <vt:lpstr>Milton High School  2014 MCAS Data</vt:lpstr>
      <vt:lpstr>Milton High School – ELA Grade 10</vt:lpstr>
      <vt:lpstr>Milton High School – Math Grade 10</vt:lpstr>
      <vt:lpstr>Milton High School – Biology </vt:lpstr>
      <vt:lpstr>Milton High School-ELA  Growth and Achievement</vt:lpstr>
      <vt:lpstr>Milton High School-Math  Growth and Achievement</vt:lpstr>
      <vt:lpstr>Milton High School MCAS Achievement History</vt:lpstr>
      <vt:lpstr>Milton High School MCAS Cohort DATA</vt:lpstr>
      <vt:lpstr>Milton High School High needs subgroup</vt:lpstr>
      <vt:lpstr>Milton High School High needs subgroup</vt:lpstr>
      <vt:lpstr>Slide 79</vt:lpstr>
      <vt:lpstr>MHS - African Am./Black Subgroup</vt:lpstr>
      <vt:lpstr>MHS - Special Education Subgroup</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Milton Public Schools MCAS Presentation</dc:title>
  <dc:creator>Karen Spaulding</dc:creator>
  <cp:lastModifiedBy>Charlene Roche</cp:lastModifiedBy>
  <cp:revision>186</cp:revision>
  <cp:lastPrinted>2013-11-01T13:07:01Z</cp:lastPrinted>
  <dcterms:created xsi:type="dcterms:W3CDTF">2013-10-23T00:30:29Z</dcterms:created>
  <dcterms:modified xsi:type="dcterms:W3CDTF">2014-09-29T21:37:44Z</dcterms:modified>
</cp:coreProperties>
</file>