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3D514B28-1E7D-4E9F-B1F4-AB72D835C352}">
  <a:tblStyle styleId="{3D514B28-1E7D-4E9F-B1F4-AB72D835C35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xmlns="" val="30790141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67" name="Shape 167"/>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75" name="Shape 175"/>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94" name="Shape 194"/>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9" name="Shape 99"/>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2" name="Shape 112"/>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Shape 11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9" name="Shape 11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685800" y="1371600"/>
            <a:ext cx="7848600" cy="1927225"/>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2"/>
              </a:buClr>
              <a:buSzPts val="5400"/>
              <a:buFont typeface="Arial"/>
              <a:buNone/>
              <a:defRPr sz="5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Shape 19"/>
          <p:cNvSpPr txBox="1">
            <a:spLocks noGrp="1"/>
          </p:cNvSpPr>
          <p:nvPr>
            <p:ph type="subTitle" idx="1"/>
          </p:nvPr>
        </p:nvSpPr>
        <p:spPr>
          <a:xfrm>
            <a:off x="685800" y="3505200"/>
            <a:ext cx="6400800" cy="1752600"/>
          </a:xfrm>
          <a:prstGeom prst="rect">
            <a:avLst/>
          </a:prstGeom>
          <a:noFill/>
          <a:ln>
            <a:noFill/>
          </a:ln>
        </p:spPr>
        <p:txBody>
          <a:bodyPr spcFirstLastPara="1" wrap="square" lIns="91425" tIns="91425" rIns="91425" bIns="91425" anchor="t" anchorCtr="0"/>
          <a:lstStyle>
            <a:lvl1pPr marR="0" lvl="0" algn="l" rtl="0">
              <a:spcBef>
                <a:spcPts val="480"/>
              </a:spcBef>
              <a:spcAft>
                <a:spcPts val="0"/>
              </a:spcAft>
              <a:buClr>
                <a:schemeClr val="accent1"/>
              </a:buClr>
              <a:buSzPts val="2040"/>
              <a:buFont typeface="Arial"/>
              <a:buNone/>
              <a:defRPr sz="2400" b="0" i="0" u="none" strike="noStrike" cap="none">
                <a:solidFill>
                  <a:srgbClr val="55556F"/>
                </a:solidFill>
                <a:latin typeface="Arial"/>
                <a:ea typeface="Arial"/>
                <a:cs typeface="Arial"/>
                <a:sym typeface="Arial"/>
              </a:defRPr>
            </a:lvl1pPr>
            <a:lvl2pPr marR="0" lvl="1" algn="ctr" rtl="0">
              <a:spcBef>
                <a:spcPts val="400"/>
              </a:spcBef>
              <a:spcAft>
                <a:spcPts val="0"/>
              </a:spcAft>
              <a:buClr>
                <a:schemeClr val="accent1"/>
              </a:buClr>
              <a:buSzPts val="1700"/>
              <a:buFont typeface="Arial"/>
              <a:buNone/>
              <a:defRPr sz="2000" b="0" i="0" u="none" strike="noStrike" cap="none">
                <a:solidFill>
                  <a:srgbClr val="8B8B8D"/>
                </a:solidFill>
                <a:latin typeface="Arial"/>
                <a:ea typeface="Arial"/>
                <a:cs typeface="Arial"/>
                <a:sym typeface="Arial"/>
              </a:defRPr>
            </a:lvl2pPr>
            <a:lvl3pPr marR="0" lvl="2" algn="ctr" rtl="0">
              <a:spcBef>
                <a:spcPts val="360"/>
              </a:spcBef>
              <a:spcAft>
                <a:spcPts val="0"/>
              </a:spcAft>
              <a:buClr>
                <a:schemeClr val="accent1"/>
              </a:buClr>
              <a:buSzPts val="1620"/>
              <a:buFont typeface="Arial"/>
              <a:buNone/>
              <a:defRPr sz="1800" b="0" i="0" u="none" strike="noStrike" cap="none">
                <a:solidFill>
                  <a:srgbClr val="8B8B8D"/>
                </a:solidFill>
                <a:latin typeface="Arial"/>
                <a:ea typeface="Arial"/>
                <a:cs typeface="Arial"/>
                <a:sym typeface="Arial"/>
              </a:defRPr>
            </a:lvl3pPr>
            <a:lvl4pPr marR="0" lvl="3" algn="ctr" rtl="0">
              <a:spcBef>
                <a:spcPts val="320"/>
              </a:spcBef>
              <a:spcAft>
                <a:spcPts val="0"/>
              </a:spcAft>
              <a:buClr>
                <a:schemeClr val="accent1"/>
              </a:buClr>
              <a:buSzPts val="1600"/>
              <a:buFont typeface="Arial"/>
              <a:buNone/>
              <a:defRPr sz="1600" b="0" i="0" u="none" strike="noStrike" cap="none">
                <a:solidFill>
                  <a:srgbClr val="8B8B8D"/>
                </a:solidFill>
                <a:latin typeface="Arial"/>
                <a:ea typeface="Arial"/>
                <a:cs typeface="Arial"/>
                <a:sym typeface="Arial"/>
              </a:defRPr>
            </a:lvl4pPr>
            <a:lvl5pPr marR="0" lvl="4" algn="ctr" rtl="0">
              <a:spcBef>
                <a:spcPts val="280"/>
              </a:spcBef>
              <a:spcAft>
                <a:spcPts val="0"/>
              </a:spcAft>
              <a:buClr>
                <a:schemeClr val="accent1"/>
              </a:buClr>
              <a:buSzPts val="1400"/>
              <a:buFont typeface="Arial"/>
              <a:buNone/>
              <a:defRPr sz="1400" b="0" i="0" u="none" strike="noStrike" cap="none">
                <a:solidFill>
                  <a:srgbClr val="8B8B8D"/>
                </a:solidFill>
                <a:latin typeface="Arial"/>
                <a:ea typeface="Arial"/>
                <a:cs typeface="Arial"/>
                <a:sym typeface="Arial"/>
              </a:defRPr>
            </a:lvl5pPr>
            <a:lvl6pPr marR="0" lvl="5" algn="ctr" rtl="0">
              <a:spcBef>
                <a:spcPts val="260"/>
              </a:spcBef>
              <a:spcAft>
                <a:spcPts val="0"/>
              </a:spcAft>
              <a:buClr>
                <a:schemeClr val="accent1"/>
              </a:buClr>
              <a:buSzPts val="1300"/>
              <a:buFont typeface="Arial"/>
              <a:buNone/>
              <a:defRPr sz="1300" b="0" i="0" u="none" strike="noStrike" cap="none">
                <a:solidFill>
                  <a:srgbClr val="8B8B8D"/>
                </a:solidFill>
                <a:latin typeface="Arial"/>
                <a:ea typeface="Arial"/>
                <a:cs typeface="Arial"/>
                <a:sym typeface="Arial"/>
              </a:defRPr>
            </a:lvl6pPr>
            <a:lvl7pPr marR="0" lvl="6" algn="ctr" rtl="0">
              <a:spcBef>
                <a:spcPts val="260"/>
              </a:spcBef>
              <a:spcAft>
                <a:spcPts val="0"/>
              </a:spcAft>
              <a:buClr>
                <a:schemeClr val="accent1"/>
              </a:buClr>
              <a:buSzPts val="1300"/>
              <a:buFont typeface="Arial"/>
              <a:buNone/>
              <a:defRPr sz="1300" b="0" i="0" u="none" strike="noStrike" cap="none">
                <a:solidFill>
                  <a:srgbClr val="8B8B8D"/>
                </a:solidFill>
                <a:latin typeface="Arial"/>
                <a:ea typeface="Arial"/>
                <a:cs typeface="Arial"/>
                <a:sym typeface="Arial"/>
              </a:defRPr>
            </a:lvl7pPr>
            <a:lvl8pPr marR="0" lvl="7" algn="ctr" rtl="0">
              <a:spcBef>
                <a:spcPts val="260"/>
              </a:spcBef>
              <a:spcAft>
                <a:spcPts val="0"/>
              </a:spcAft>
              <a:buClr>
                <a:schemeClr val="accent1"/>
              </a:buClr>
              <a:buSzPts val="1300"/>
              <a:buFont typeface="Arial"/>
              <a:buNone/>
              <a:defRPr sz="1300" b="0" i="0" u="none" strike="noStrike" cap="none">
                <a:solidFill>
                  <a:srgbClr val="8B8B8D"/>
                </a:solidFill>
                <a:latin typeface="Arial"/>
                <a:ea typeface="Arial"/>
                <a:cs typeface="Arial"/>
                <a:sym typeface="Arial"/>
              </a:defRPr>
            </a:lvl8pPr>
            <a:lvl9pPr marR="0" lvl="8" algn="ctr" rtl="0">
              <a:spcBef>
                <a:spcPts val="260"/>
              </a:spcBef>
              <a:spcAft>
                <a:spcPts val="0"/>
              </a:spcAft>
              <a:buClr>
                <a:schemeClr val="accent1"/>
              </a:buClr>
              <a:buSzPts val="1300"/>
              <a:buFont typeface="Arial"/>
              <a:buNone/>
              <a:defRPr sz="1300" b="0" i="0" u="none" strike="noStrike" cap="none">
                <a:solidFill>
                  <a:srgbClr val="8B8B8D"/>
                </a:solidFill>
                <a:latin typeface="Arial"/>
                <a:ea typeface="Arial"/>
                <a:cs typeface="Arial"/>
                <a:sym typeface="Arial"/>
              </a:defRPr>
            </a:lvl9pPr>
          </a:lstStyle>
          <a:p>
            <a:endParaRPr/>
          </a:p>
        </p:txBody>
      </p:sp>
      <p:sp>
        <p:nvSpPr>
          <p:cNvPr id="20" name="Shape 20"/>
          <p:cNvSpPr txBox="1">
            <a:spLocks noGrp="1"/>
          </p:cNvSpPr>
          <p:nvPr>
            <p:ph type="dt" idx="10"/>
          </p:nvPr>
        </p:nvSpPr>
        <p:spPr>
          <a:xfrm>
            <a:off x="457200" y="18288"/>
            <a:ext cx="2895600" cy="329184"/>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ftr" idx="11"/>
          </p:nvPr>
        </p:nvSpPr>
        <p:spPr>
          <a:xfrm>
            <a:off x="3429000" y="18288"/>
            <a:ext cx="4114800" cy="3291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cxnSp>
        <p:nvCxnSpPr>
          <p:cNvPr id="23" name="Shape 23"/>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533400"/>
            <a:ext cx="8229600" cy="990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91425" rIns="91425" bIns="91425"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457200" y="18288"/>
            <a:ext cx="2895600" cy="329184"/>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429000" y="18288"/>
            <a:ext cx="4114800" cy="3291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rot="5400000">
            <a:off x="4724400" y="2514600"/>
            <a:ext cx="5867400" cy="20574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Shape 86"/>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91425" rIns="91425" bIns="91425"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dt" idx="10"/>
          </p:nvPr>
        </p:nvSpPr>
        <p:spPr>
          <a:xfrm>
            <a:off x="457200" y="18288"/>
            <a:ext cx="2895600" cy="329184"/>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ftr" idx="11"/>
          </p:nvPr>
        </p:nvSpPr>
        <p:spPr>
          <a:xfrm>
            <a:off x="3429000" y="18288"/>
            <a:ext cx="4114800" cy="3291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533400"/>
            <a:ext cx="8229600" cy="990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 name="Shape 26"/>
          <p:cNvSpPr txBox="1">
            <a:spLocks noGrp="1"/>
          </p:cNvSpPr>
          <p:nvPr>
            <p:ph type="body" idx="1"/>
          </p:nvPr>
        </p:nvSpPr>
        <p:spPr>
          <a:xfrm>
            <a:off x="457200" y="1600200"/>
            <a:ext cx="8229600" cy="4876800"/>
          </a:xfrm>
          <a:prstGeom prst="rect">
            <a:avLst/>
          </a:prstGeom>
          <a:noFill/>
          <a:ln>
            <a:noFill/>
          </a:ln>
        </p:spPr>
        <p:txBody>
          <a:bodyPr spcFirstLastPara="1" wrap="square" lIns="91425" tIns="91425" rIns="91425" bIns="91425"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dt" idx="10"/>
          </p:nvPr>
        </p:nvSpPr>
        <p:spPr>
          <a:xfrm>
            <a:off x="457200" y="18288"/>
            <a:ext cx="2895600" cy="329184"/>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ftr" idx="11"/>
          </p:nvPr>
        </p:nvSpPr>
        <p:spPr>
          <a:xfrm>
            <a:off x="3429000" y="18288"/>
            <a:ext cx="4114800" cy="3291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3" y="2362200"/>
            <a:ext cx="7772400" cy="2200275"/>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lt2"/>
              </a:buClr>
              <a:buSzPts val="4800"/>
              <a:buFont typeface="Arial"/>
              <a:buNone/>
              <a:defRPr sz="4800" b="0" i="0" u="none" strike="noStrike" cap="none">
                <a:solidFill>
                  <a:schemeClr val="lt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2" name="Shape 32"/>
          <p:cNvSpPr txBox="1">
            <a:spLocks noGrp="1"/>
          </p:cNvSpPr>
          <p:nvPr>
            <p:ph type="body" idx="1"/>
          </p:nvPr>
        </p:nvSpPr>
        <p:spPr>
          <a:xfrm>
            <a:off x="722313" y="4626864"/>
            <a:ext cx="7772400" cy="1500187"/>
          </a:xfrm>
          <a:prstGeom prst="rect">
            <a:avLst/>
          </a:prstGeom>
          <a:noFill/>
          <a:ln>
            <a:noFill/>
          </a:ln>
        </p:spPr>
        <p:txBody>
          <a:bodyPr spcFirstLastPara="1" wrap="square" lIns="91425" tIns="91425" rIns="91425" bIns="91425" anchor="t" anchorCtr="0"/>
          <a:lstStyle>
            <a:lvl1pPr marL="457200" marR="0" lvl="0" indent="-228600" algn="l" rtl="0">
              <a:spcBef>
                <a:spcPts val="480"/>
              </a:spcBef>
              <a:spcAft>
                <a:spcPts val="0"/>
              </a:spcAft>
              <a:buClr>
                <a:schemeClr val="accent1"/>
              </a:buClr>
              <a:buSzPts val="2040"/>
              <a:buFont typeface="Arial"/>
              <a:buNone/>
              <a:defRPr sz="2400" b="0" i="0" u="none" strike="noStrike" cap="none">
                <a:solidFill>
                  <a:schemeClr val="lt2"/>
                </a:solidFill>
                <a:latin typeface="Arial"/>
                <a:ea typeface="Arial"/>
                <a:cs typeface="Arial"/>
                <a:sym typeface="Arial"/>
              </a:defRPr>
            </a:lvl1pPr>
            <a:lvl2pPr marL="914400" marR="0" lvl="1" indent="-228600" algn="l" rtl="0">
              <a:spcBef>
                <a:spcPts val="360"/>
              </a:spcBef>
              <a:spcAft>
                <a:spcPts val="0"/>
              </a:spcAft>
              <a:buClr>
                <a:schemeClr val="accent1"/>
              </a:buClr>
              <a:buSzPts val="1530"/>
              <a:buFont typeface="Arial"/>
              <a:buNone/>
              <a:defRPr sz="1800" b="0" i="0" u="none" strike="noStrike" cap="none">
                <a:solidFill>
                  <a:schemeClr val="lt1"/>
                </a:solidFill>
                <a:latin typeface="Arial"/>
                <a:ea typeface="Arial"/>
                <a:cs typeface="Arial"/>
                <a:sym typeface="Arial"/>
              </a:defRPr>
            </a:lvl2pPr>
            <a:lvl3pPr marL="1371600" marR="0" lvl="2" indent="-228600" algn="l" rtl="0">
              <a:spcBef>
                <a:spcPts val="320"/>
              </a:spcBef>
              <a:spcAft>
                <a:spcPts val="0"/>
              </a:spcAft>
              <a:buClr>
                <a:schemeClr val="accent1"/>
              </a:buClr>
              <a:buSzPts val="1440"/>
              <a:buFont typeface="Arial"/>
              <a:buNone/>
              <a:defRPr sz="1600" b="0" i="0" u="none" strike="noStrike" cap="none">
                <a:solidFill>
                  <a:schemeClr val="lt1"/>
                </a:solidFill>
                <a:latin typeface="Arial"/>
                <a:ea typeface="Arial"/>
                <a:cs typeface="Arial"/>
                <a:sym typeface="Arial"/>
              </a:defRPr>
            </a:lvl3pPr>
            <a:lvl4pPr marL="1828800" marR="0" lvl="3"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4pPr>
            <a:lvl5pPr marL="2286000" marR="0" lvl="4"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5pPr>
            <a:lvl6pPr marL="2743200" marR="0" lvl="5"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6pPr>
            <a:lvl7pPr marL="3200400" marR="0" lvl="6"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7pPr>
            <a:lvl8pPr marL="3657600" marR="0" lvl="7"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8pPr>
            <a:lvl9pPr marL="4114800" marR="0" lvl="8" indent="-228600" algn="l" rtl="0">
              <a:spcBef>
                <a:spcPts val="280"/>
              </a:spcBef>
              <a:spcAft>
                <a:spcPts val="0"/>
              </a:spcAft>
              <a:buClr>
                <a:schemeClr val="accent1"/>
              </a:buClr>
              <a:buSzPts val="1400"/>
              <a:buFont typeface="Arial"/>
              <a:buNone/>
              <a:defRPr sz="1400" b="0" i="0" u="none" strike="noStrike" cap="none">
                <a:solidFill>
                  <a:schemeClr val="lt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18288"/>
            <a:ext cx="2895600" cy="329184"/>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3429000" y="18288"/>
            <a:ext cx="4114800" cy="3291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5" name="Shape 3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cxnSp>
        <p:nvCxnSpPr>
          <p:cNvPr id="36" name="Shape 36"/>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533400"/>
            <a:ext cx="8229600" cy="990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Shape 39"/>
          <p:cNvSpPr txBox="1">
            <a:spLocks noGrp="1"/>
          </p:cNvSpPr>
          <p:nvPr>
            <p:ph type="body" idx="1"/>
          </p:nvPr>
        </p:nvSpPr>
        <p:spPr>
          <a:xfrm>
            <a:off x="457200" y="1673352"/>
            <a:ext cx="4038600" cy="4718304"/>
          </a:xfrm>
          <a:prstGeom prst="rect">
            <a:avLst/>
          </a:prstGeom>
          <a:noFill/>
          <a:ln>
            <a:noFill/>
          </a:ln>
        </p:spPr>
        <p:txBody>
          <a:bodyPr spcFirstLastPara="1" wrap="square" lIns="91425" tIns="91425" rIns="91425" bIns="91425" anchor="t" anchorCtr="0"/>
          <a:lstStyle>
            <a:lvl1pPr marL="457200" marR="0" lvl="0"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accent1"/>
              </a:buClr>
              <a:buSzPts val="18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4648200" y="1673352"/>
            <a:ext cx="4038600" cy="4718304"/>
          </a:xfrm>
          <a:prstGeom prst="rect">
            <a:avLst/>
          </a:prstGeom>
          <a:noFill/>
          <a:ln>
            <a:noFill/>
          </a:ln>
        </p:spPr>
        <p:txBody>
          <a:bodyPr spcFirstLastPara="1" wrap="square" lIns="91425" tIns="91425" rIns="91425" bIns="91425" anchor="t" anchorCtr="0"/>
          <a:lstStyle>
            <a:lvl1pPr marL="457200" marR="0" lvl="0"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1pPr>
            <a:lvl2pPr marL="914400" marR="0" lvl="1"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2pPr>
            <a:lvl3pPr marL="1371600" marR="0" lvl="2" indent="-342900" algn="l" rtl="0">
              <a:spcBef>
                <a:spcPts val="400"/>
              </a:spcBef>
              <a:spcAft>
                <a:spcPts val="0"/>
              </a:spcAft>
              <a:buClr>
                <a:schemeClr val="accent1"/>
              </a:buClr>
              <a:buSzPts val="18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accent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dt" idx="10"/>
          </p:nvPr>
        </p:nvSpPr>
        <p:spPr>
          <a:xfrm>
            <a:off x="457200" y="18288"/>
            <a:ext cx="2895600" cy="329184"/>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3429000" y="18288"/>
            <a:ext cx="4114800" cy="3291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533400"/>
            <a:ext cx="8229600" cy="990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6" name="Shape 46"/>
          <p:cNvSpPr txBox="1">
            <a:spLocks noGrp="1"/>
          </p:cNvSpPr>
          <p:nvPr>
            <p:ph type="body" idx="1"/>
          </p:nvPr>
        </p:nvSpPr>
        <p:spPr>
          <a:xfrm>
            <a:off x="457200" y="1676400"/>
            <a:ext cx="3931920" cy="639762"/>
          </a:xfrm>
          <a:prstGeom prst="rect">
            <a:avLst/>
          </a:prstGeom>
          <a:noFill/>
          <a:ln>
            <a:noFill/>
          </a:ln>
        </p:spPr>
        <p:txBody>
          <a:bodyPr spcFirstLastPara="1" wrap="square" lIns="91425" tIns="91425" rIns="91425" bIns="91425" anchor="ctr" anchorCtr="0"/>
          <a:lstStyle>
            <a:lvl1pPr marL="457200" marR="0" lvl="0" indent="-228600" algn="ctr" rtl="0">
              <a:spcBef>
                <a:spcPts val="400"/>
              </a:spcBef>
              <a:spcAft>
                <a:spcPts val="0"/>
              </a:spcAft>
              <a:buClr>
                <a:schemeClr val="accent1"/>
              </a:buClr>
              <a:buSzPts val="1700"/>
              <a:buFont typeface="Arial"/>
              <a:buNone/>
              <a:defRPr sz="2000" b="0" i="0" u="none" strike="noStrike" cap="none">
                <a:solidFill>
                  <a:schemeClr val="dk2"/>
                </a:solidFill>
                <a:latin typeface="Arial"/>
                <a:ea typeface="Arial"/>
                <a:cs typeface="Arial"/>
                <a:sym typeface="Arial"/>
              </a:defRPr>
            </a:lvl1pPr>
            <a:lvl2pPr marL="914400" marR="0" lvl="1" indent="-228600" algn="l" rtl="0">
              <a:spcBef>
                <a:spcPts val="400"/>
              </a:spcBef>
              <a:spcAft>
                <a:spcPts val="0"/>
              </a:spcAft>
              <a:buClr>
                <a:schemeClr val="accent1"/>
              </a:buClr>
              <a:buSzPts val="17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62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2"/>
          </p:nvPr>
        </p:nvSpPr>
        <p:spPr>
          <a:xfrm>
            <a:off x="457200" y="2438400"/>
            <a:ext cx="3931920" cy="3951288"/>
          </a:xfrm>
          <a:prstGeom prst="rect">
            <a:avLst/>
          </a:prstGeom>
          <a:noFill/>
          <a:ln>
            <a:noFill/>
          </a:ln>
        </p:spPr>
        <p:txBody>
          <a:bodyPr spcFirstLastPara="1" wrap="square" lIns="91425" tIns="91425" rIns="91425" bIns="91425"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body" idx="3"/>
          </p:nvPr>
        </p:nvSpPr>
        <p:spPr>
          <a:xfrm>
            <a:off x="4754880" y="1676400"/>
            <a:ext cx="3931920" cy="639762"/>
          </a:xfrm>
          <a:prstGeom prst="rect">
            <a:avLst/>
          </a:prstGeom>
          <a:noFill/>
          <a:ln>
            <a:noFill/>
          </a:ln>
        </p:spPr>
        <p:txBody>
          <a:bodyPr spcFirstLastPara="1" wrap="square" lIns="91425" tIns="91425" rIns="91425" bIns="91425" anchor="ctr" anchorCtr="0"/>
          <a:lstStyle>
            <a:lvl1pPr marL="457200" marR="0" lvl="0" indent="-228600" algn="ctr" rtl="0">
              <a:spcBef>
                <a:spcPts val="400"/>
              </a:spcBef>
              <a:spcAft>
                <a:spcPts val="0"/>
              </a:spcAft>
              <a:buClr>
                <a:schemeClr val="accent1"/>
              </a:buClr>
              <a:buSzPts val="1700"/>
              <a:buFont typeface="Arial"/>
              <a:buNone/>
              <a:defRPr sz="2000" b="0" i="0" u="none" strike="noStrike" cap="none">
                <a:solidFill>
                  <a:schemeClr val="dk2"/>
                </a:solidFill>
                <a:latin typeface="Arial"/>
                <a:ea typeface="Arial"/>
                <a:cs typeface="Arial"/>
                <a:sym typeface="Arial"/>
              </a:defRPr>
            </a:lvl1pPr>
            <a:lvl2pPr marL="914400" marR="0" lvl="1" indent="-228600" algn="l" rtl="0">
              <a:spcBef>
                <a:spcPts val="400"/>
              </a:spcBef>
              <a:spcAft>
                <a:spcPts val="0"/>
              </a:spcAft>
              <a:buClr>
                <a:schemeClr val="accent1"/>
              </a:buClr>
              <a:buSzPts val="17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62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body" idx="4"/>
          </p:nvPr>
        </p:nvSpPr>
        <p:spPr>
          <a:xfrm>
            <a:off x="4754880" y="2438400"/>
            <a:ext cx="3931920" cy="3951288"/>
          </a:xfrm>
          <a:prstGeom prst="rect">
            <a:avLst/>
          </a:prstGeom>
          <a:noFill/>
          <a:ln>
            <a:noFill/>
          </a:ln>
        </p:spPr>
        <p:txBody>
          <a:bodyPr spcFirstLastPara="1" wrap="square" lIns="91425" tIns="91425" rIns="91425" bIns="91425"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dt" idx="10"/>
          </p:nvPr>
        </p:nvSpPr>
        <p:spPr>
          <a:xfrm>
            <a:off x="457200" y="18288"/>
            <a:ext cx="2895600" cy="329184"/>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3429000" y="18288"/>
            <a:ext cx="4114800" cy="3291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cxnSp>
        <p:nvCxnSpPr>
          <p:cNvPr id="53" name="Shape 53"/>
          <p:cNvCxnSpPr/>
          <p:nvPr/>
        </p:nvCxnSpPr>
        <p:spPr>
          <a:xfrm rot="5400000">
            <a:off x="2217817" y="4045823"/>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533400"/>
            <a:ext cx="8229600" cy="990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Shape 56"/>
          <p:cNvSpPr txBox="1">
            <a:spLocks noGrp="1"/>
          </p:cNvSpPr>
          <p:nvPr>
            <p:ph type="dt" idx="10"/>
          </p:nvPr>
        </p:nvSpPr>
        <p:spPr>
          <a:xfrm>
            <a:off x="457200" y="18288"/>
            <a:ext cx="2895600" cy="329184"/>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ftr" idx="11"/>
          </p:nvPr>
        </p:nvSpPr>
        <p:spPr>
          <a:xfrm>
            <a:off x="3429000" y="18288"/>
            <a:ext cx="4114800" cy="3291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Shape 60"/>
          <p:cNvSpPr txBox="1">
            <a:spLocks noGrp="1"/>
          </p:cNvSpPr>
          <p:nvPr>
            <p:ph type="dt" idx="10"/>
          </p:nvPr>
        </p:nvSpPr>
        <p:spPr>
          <a:xfrm>
            <a:off x="457200" y="18288"/>
            <a:ext cx="2895600" cy="329184"/>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ftr" idx="11"/>
          </p:nvPr>
        </p:nvSpPr>
        <p:spPr>
          <a:xfrm>
            <a:off x="3429000" y="18288"/>
            <a:ext cx="4114800" cy="3291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792080"/>
            <a:ext cx="2139696" cy="1261872"/>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Shape 65"/>
          <p:cNvSpPr txBox="1">
            <a:spLocks noGrp="1"/>
          </p:cNvSpPr>
          <p:nvPr>
            <p:ph type="body" idx="1"/>
          </p:nvPr>
        </p:nvSpPr>
        <p:spPr>
          <a:xfrm>
            <a:off x="2971800" y="792080"/>
            <a:ext cx="5715000" cy="5577840"/>
          </a:xfrm>
          <a:prstGeom prst="rect">
            <a:avLst/>
          </a:prstGeom>
          <a:noFill/>
          <a:ln>
            <a:noFill/>
          </a:ln>
        </p:spPr>
        <p:txBody>
          <a:bodyPr spcFirstLastPara="1" wrap="square" lIns="91425" tIns="91425" rIns="91425" bIns="91425" anchor="t" anchorCtr="0"/>
          <a:lstStyle>
            <a:lvl1pPr marL="457200" marR="0" lvl="0" indent="-401320" algn="l" rtl="0">
              <a:spcBef>
                <a:spcPts val="640"/>
              </a:spcBef>
              <a:spcAft>
                <a:spcPts val="0"/>
              </a:spcAft>
              <a:buClr>
                <a:schemeClr val="accent1"/>
              </a:buClr>
              <a:buSzPts val="2720"/>
              <a:buFont typeface="Arial"/>
              <a:buChar char="•"/>
              <a:defRPr sz="3200" b="0" i="0" u="none" strike="noStrike" cap="none">
                <a:solidFill>
                  <a:schemeClr val="dk1"/>
                </a:solidFill>
                <a:latin typeface="Arial"/>
                <a:ea typeface="Arial"/>
                <a:cs typeface="Arial"/>
                <a:sym typeface="Arial"/>
              </a:defRPr>
            </a:lvl1pPr>
            <a:lvl2pPr marL="914400" marR="0" lvl="1" indent="-379730" algn="l" rtl="0">
              <a:spcBef>
                <a:spcPts val="560"/>
              </a:spcBef>
              <a:spcAft>
                <a:spcPts val="0"/>
              </a:spcAft>
              <a:buClr>
                <a:schemeClr val="accent1"/>
              </a:buClr>
              <a:buSzPts val="2380"/>
              <a:buFont typeface="Arial"/>
              <a:buChar char="•"/>
              <a:defRPr sz="2800" b="0" i="0" u="none" strike="noStrike" cap="none">
                <a:solidFill>
                  <a:schemeClr val="dk1"/>
                </a:solidFill>
                <a:latin typeface="Arial"/>
                <a:ea typeface="Arial"/>
                <a:cs typeface="Arial"/>
                <a:sym typeface="Arial"/>
              </a:defRPr>
            </a:lvl2pPr>
            <a:lvl3pPr marL="1371600" marR="0" lvl="2" indent="-365760" algn="l" rtl="0">
              <a:spcBef>
                <a:spcPts val="480"/>
              </a:spcBef>
              <a:spcAft>
                <a:spcPts val="0"/>
              </a:spcAft>
              <a:buClr>
                <a:schemeClr val="accent1"/>
              </a:buClr>
              <a:buSzPts val="216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accent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body" idx="2"/>
          </p:nvPr>
        </p:nvSpPr>
        <p:spPr>
          <a:xfrm>
            <a:off x="457201" y="2130552"/>
            <a:ext cx="2139696" cy="4243615"/>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accent1"/>
              </a:buClr>
              <a:buSzPts val="119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02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9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dt" idx="10"/>
          </p:nvPr>
        </p:nvSpPr>
        <p:spPr>
          <a:xfrm>
            <a:off x="457200" y="18288"/>
            <a:ext cx="2895600" cy="329184"/>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ftr" idx="11"/>
          </p:nvPr>
        </p:nvSpPr>
        <p:spPr>
          <a:xfrm>
            <a:off x="3429000" y="18288"/>
            <a:ext cx="4114800" cy="3291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cxnSp>
        <p:nvCxnSpPr>
          <p:cNvPr id="70" name="Shape 70"/>
          <p:cNvCxnSpPr/>
          <p:nvPr/>
        </p:nvCxnSpPr>
        <p:spPr>
          <a:xfrm rot="5400000">
            <a:off x="-13116" y="3580206"/>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792480"/>
            <a:ext cx="2142680" cy="126492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3" name="Shape 73"/>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91425" rIns="91425" bIns="91425" anchor="t" anchorCtr="0"/>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body" idx="1"/>
          </p:nvPr>
        </p:nvSpPr>
        <p:spPr>
          <a:xfrm>
            <a:off x="457200" y="2133600"/>
            <a:ext cx="2139696" cy="4242816"/>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accent1"/>
              </a:buClr>
              <a:buSzPts val="119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accent1"/>
              </a:buClr>
              <a:buSzPts val="102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9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dt" idx="10"/>
          </p:nvPr>
        </p:nvSpPr>
        <p:spPr>
          <a:xfrm>
            <a:off x="457200" y="18288"/>
            <a:ext cx="2895600" cy="329184"/>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429000" y="18288"/>
            <a:ext cx="4114800" cy="3291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Shape 11"/>
          <p:cNvSpPr txBox="1">
            <a:spLocks noGrp="1"/>
          </p:cNvSpPr>
          <p:nvPr>
            <p:ph type="title"/>
          </p:nvPr>
        </p:nvSpPr>
        <p:spPr>
          <a:xfrm>
            <a:off x="457200" y="533400"/>
            <a:ext cx="8229600" cy="9906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Shape 12"/>
          <p:cNvSpPr txBox="1">
            <a:spLocks noGrp="1"/>
          </p:cNvSpPr>
          <p:nvPr>
            <p:ph type="body" idx="1"/>
          </p:nvPr>
        </p:nvSpPr>
        <p:spPr>
          <a:xfrm>
            <a:off x="457200" y="1600200"/>
            <a:ext cx="8229600" cy="4876800"/>
          </a:xfrm>
          <a:prstGeom prst="rect">
            <a:avLst/>
          </a:prstGeom>
          <a:noFill/>
          <a:ln>
            <a:noFill/>
          </a:ln>
        </p:spPr>
        <p:txBody>
          <a:bodyPr spcFirstLastPara="1" wrap="square" lIns="91425" tIns="91425" rIns="91425" bIns="91425"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Shape 13"/>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Shape 14"/>
          <p:cNvSpPr txBox="1">
            <a:spLocks noGrp="1"/>
          </p:cNvSpPr>
          <p:nvPr>
            <p:ph type="dt" idx="10"/>
          </p:nvPr>
        </p:nvSpPr>
        <p:spPr>
          <a:xfrm>
            <a:off x="457200" y="18288"/>
            <a:ext cx="2895600" cy="329184"/>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ftr" idx="11"/>
          </p:nvPr>
        </p:nvSpPr>
        <p:spPr>
          <a:xfrm>
            <a:off x="3429000" y="18288"/>
            <a:ext cx="4114800" cy="3291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ctrTitle"/>
          </p:nvPr>
        </p:nvSpPr>
        <p:spPr>
          <a:xfrm>
            <a:off x="817581" y="1353941"/>
            <a:ext cx="7175351" cy="3698604"/>
          </a:xfrm>
          <a:prstGeom prst="rect">
            <a:avLst/>
          </a:prstGeom>
          <a:noFill/>
          <a:ln>
            <a:noFill/>
          </a:ln>
        </p:spPr>
        <p:txBody>
          <a:bodyPr spcFirstLastPara="1" wrap="square" lIns="91425" tIns="45700" rIns="91425" bIns="45700" anchor="b" anchorCtr="0">
            <a:noAutofit/>
          </a:bodyPr>
          <a:lstStyle/>
          <a:p>
            <a:pPr marL="182880" marR="0" lvl="0" indent="0" algn="l" rtl="0">
              <a:spcBef>
                <a:spcPts val="0"/>
              </a:spcBef>
              <a:spcAft>
                <a:spcPts val="0"/>
              </a:spcAft>
              <a:buClr>
                <a:schemeClr val="dk2"/>
              </a:buClr>
              <a:buSzPts val="5400"/>
              <a:buFont typeface="Arial"/>
              <a:buNone/>
            </a:pPr>
            <a:r>
              <a:rPr lang="en-US" sz="5400" b="0" i="0" u="none" strike="noStrike" cap="none">
                <a:solidFill>
                  <a:schemeClr val="dk2"/>
                </a:solidFill>
                <a:latin typeface="Arial"/>
                <a:ea typeface="Arial"/>
                <a:cs typeface="Arial"/>
                <a:sym typeface="Arial"/>
              </a:rPr>
              <a:t>MILTON PUBLIC SCHOOLS</a:t>
            </a:r>
            <a:br>
              <a:rPr lang="en-US" sz="5400" b="0" i="0" u="none" strike="noStrike" cap="none">
                <a:solidFill>
                  <a:schemeClr val="dk2"/>
                </a:solidFill>
                <a:latin typeface="Arial"/>
                <a:ea typeface="Arial"/>
                <a:cs typeface="Arial"/>
                <a:sym typeface="Arial"/>
              </a:rPr>
            </a:br>
            <a:r>
              <a:rPr lang="en-US" sz="5400" b="0" i="0" u="none" strike="noStrike" cap="none">
                <a:solidFill>
                  <a:schemeClr val="dk2"/>
                </a:solidFill>
                <a:latin typeface="Arial"/>
                <a:ea typeface="Arial"/>
                <a:cs typeface="Arial"/>
                <a:sym typeface="Arial"/>
              </a:rPr>
              <a:t>STRATEGIC PLAN</a:t>
            </a:r>
            <a:br>
              <a:rPr lang="en-US" sz="5400" b="0" i="0" u="none" strike="noStrike" cap="none">
                <a:solidFill>
                  <a:schemeClr val="dk2"/>
                </a:solidFill>
                <a:latin typeface="Arial"/>
                <a:ea typeface="Arial"/>
                <a:cs typeface="Arial"/>
                <a:sym typeface="Arial"/>
              </a:rPr>
            </a:br>
            <a:r>
              <a:rPr lang="en-US" sz="5400" b="0" i="0" u="none" strike="noStrike" cap="none">
                <a:solidFill>
                  <a:schemeClr val="dk2"/>
                </a:solidFill>
                <a:latin typeface="Arial"/>
                <a:ea typeface="Arial"/>
                <a:cs typeface="Arial"/>
                <a:sym typeface="Arial"/>
              </a:rPr>
              <a:t>2018-2023</a:t>
            </a:r>
            <a:endParaRPr sz="5400" b="0" i="0" u="none" strike="noStrike" cap="none">
              <a:solidFill>
                <a:schemeClr val="dk2"/>
              </a:solidFill>
              <a:latin typeface="Arial"/>
              <a:ea typeface="Arial"/>
              <a:cs typeface="Arial"/>
              <a:sym typeface="Arial"/>
            </a:endParaRPr>
          </a:p>
        </p:txBody>
      </p:sp>
      <p:sp>
        <p:nvSpPr>
          <p:cNvPr id="95" name="Shape 95"/>
          <p:cNvSpPr txBox="1">
            <a:spLocks noGrp="1"/>
          </p:cNvSpPr>
          <p:nvPr>
            <p:ph type="subTitle" idx="1"/>
          </p:nvPr>
        </p:nvSpPr>
        <p:spPr>
          <a:xfrm>
            <a:off x="1473794" y="5052545"/>
            <a:ext cx="6253605" cy="12861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040"/>
              <a:buFont typeface="Arial"/>
              <a:buNone/>
            </a:pPr>
            <a:r>
              <a:rPr lang="en-US" sz="2400" b="0" i="0" u="none" strike="noStrike" cap="none">
                <a:solidFill>
                  <a:srgbClr val="55556F"/>
                </a:solidFill>
                <a:latin typeface="Arial"/>
                <a:ea typeface="Arial"/>
                <a:cs typeface="Arial"/>
                <a:sym typeface="Arial"/>
              </a:rPr>
              <a:t>Report to Milton School Committee</a:t>
            </a:r>
            <a:endParaRPr/>
          </a:p>
          <a:p>
            <a:pPr marL="0" marR="0" lvl="0" indent="0" algn="l" rtl="0">
              <a:spcBef>
                <a:spcPts val="480"/>
              </a:spcBef>
              <a:spcAft>
                <a:spcPts val="0"/>
              </a:spcAft>
              <a:buClr>
                <a:schemeClr val="accent1"/>
              </a:buClr>
              <a:buSzPts val="2040"/>
              <a:buFont typeface="Arial"/>
              <a:buNone/>
            </a:pPr>
            <a:r>
              <a:rPr lang="en-US" sz="2400" b="0" i="0" u="none" strike="noStrike" cap="none">
                <a:solidFill>
                  <a:srgbClr val="55556F"/>
                </a:solidFill>
                <a:latin typeface="Arial"/>
                <a:ea typeface="Arial"/>
                <a:cs typeface="Arial"/>
                <a:sym typeface="Arial"/>
              </a:rPr>
              <a:t>May 2, 2018</a:t>
            </a:r>
            <a:endParaRPr sz="2400" b="0" i="0" u="none" strike="noStrike" cap="none">
              <a:solidFill>
                <a:srgbClr val="55556F"/>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3.  Data Use</a:t>
            </a:r>
            <a:endParaRPr sz="4000" b="0" i="0" u="none" strike="noStrike" cap="none">
              <a:solidFill>
                <a:schemeClr val="dk2"/>
              </a:solidFill>
              <a:latin typeface="Arial"/>
              <a:ea typeface="Arial"/>
              <a:cs typeface="Arial"/>
              <a:sym typeface="Arial"/>
            </a:endParaRPr>
          </a:p>
        </p:txBody>
      </p:sp>
      <p:sp>
        <p:nvSpPr>
          <p:cNvPr id="151" name="Shape 151"/>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marR="0" lvl="0" indent="-182880" algn="l" rtl="0">
              <a:spcBef>
                <a:spcPts val="0"/>
              </a:spcBef>
              <a:spcAft>
                <a:spcPts val="0"/>
              </a:spcAft>
              <a:buClr>
                <a:schemeClr val="accent1"/>
              </a:buClr>
              <a:buSzPts val="2040"/>
              <a:buFont typeface="Arial"/>
              <a:buChar char="•"/>
            </a:pPr>
            <a:r>
              <a:rPr lang="en-US" sz="2400" b="1" i="0" u="none" strike="noStrike" cap="none">
                <a:solidFill>
                  <a:schemeClr val="dk1"/>
                </a:solidFill>
                <a:latin typeface="Arial"/>
                <a:ea typeface="Arial"/>
                <a:cs typeface="Arial"/>
                <a:sym typeface="Arial"/>
              </a:rPr>
              <a:t>GOAL</a:t>
            </a:r>
            <a:r>
              <a:rPr lang="en-US" sz="2400" b="0" i="0" u="none" strike="noStrike" cap="none">
                <a:solidFill>
                  <a:schemeClr val="dk1"/>
                </a:solidFill>
                <a:latin typeface="Arial"/>
                <a:ea typeface="Arial"/>
                <a:cs typeface="Arial"/>
                <a:sym typeface="Arial"/>
              </a:rPr>
              <a:t>:  To create, support, and maintain a data rich district, school, and classroom environment that supports student learning and growth</a:t>
            </a:r>
            <a:endParaRPr/>
          </a:p>
          <a:p>
            <a:pPr marL="182880" marR="0" lvl="0" indent="-182880" algn="l" rtl="0">
              <a:spcBef>
                <a:spcPts val="480"/>
              </a:spcBef>
              <a:spcAft>
                <a:spcPts val="0"/>
              </a:spcAft>
              <a:buClr>
                <a:schemeClr val="accent1"/>
              </a:buClr>
              <a:buSzPts val="2040"/>
              <a:buFont typeface="Arial"/>
              <a:buChar char="•"/>
            </a:pPr>
            <a:r>
              <a:rPr lang="en-US" sz="2400" b="1" i="0" u="none" strike="noStrike" cap="none">
                <a:solidFill>
                  <a:schemeClr val="dk1"/>
                </a:solidFill>
                <a:latin typeface="Arial"/>
                <a:ea typeface="Arial"/>
                <a:cs typeface="Arial"/>
                <a:sym typeface="Arial"/>
              </a:rPr>
              <a:t>OBJECTIVES</a:t>
            </a:r>
            <a:r>
              <a:rPr lang="en-US" sz="2400" b="0" i="0" u="none" strike="noStrike" cap="none">
                <a:solidFill>
                  <a:schemeClr val="dk1"/>
                </a:solidFill>
                <a:latin typeface="Arial"/>
                <a:ea typeface="Arial"/>
                <a:cs typeface="Arial"/>
                <a:sym typeface="Arial"/>
              </a:rPr>
              <a:t>:</a:t>
            </a:r>
            <a:endParaRPr/>
          </a:p>
          <a:p>
            <a:pPr marL="182880" marR="0" lvl="0" indent="-189230" algn="l" rtl="0">
              <a:spcBef>
                <a:spcPts val="48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3.1</a:t>
            </a:r>
            <a:r>
              <a:rPr lang="en-US" sz="1800" b="0" i="0" u="none" strike="noStrike" cap="none">
                <a:solidFill>
                  <a:srgbClr val="D2533C"/>
                </a:solidFill>
                <a:latin typeface="Arial"/>
                <a:ea typeface="Arial"/>
                <a:cs typeface="Arial"/>
                <a:sym typeface="Arial"/>
              </a:rPr>
              <a:t> </a:t>
            </a:r>
            <a:r>
              <a:rPr lang="en-US" sz="1800" b="0" i="0" u="none" strike="noStrike" cap="none">
                <a:solidFill>
                  <a:schemeClr val="dk1"/>
                </a:solidFill>
                <a:latin typeface="Arial"/>
                <a:ea typeface="Arial"/>
                <a:cs typeface="Arial"/>
                <a:sym typeface="Arial"/>
              </a:rPr>
              <a:t> Create and track a </a:t>
            </a:r>
            <a:r>
              <a:rPr lang="en-US" sz="1800" b="0" i="0" u="none" strike="noStrike" cap="none">
                <a:solidFill>
                  <a:srgbClr val="D2533C"/>
                </a:solidFill>
                <a:latin typeface="Arial"/>
                <a:ea typeface="Arial"/>
                <a:cs typeface="Arial"/>
                <a:sym typeface="Arial"/>
              </a:rPr>
              <a:t>district-wide set of metrics to benchmark district goals</a:t>
            </a:r>
            <a:r>
              <a:rPr lang="en-US" sz="1800" b="0" i="0" u="none" strike="noStrike" cap="none">
                <a:solidFill>
                  <a:schemeClr val="dk1"/>
                </a:solidFill>
                <a:latin typeface="Arial"/>
                <a:ea typeface="Arial"/>
                <a:cs typeface="Arial"/>
                <a:sym typeface="Arial"/>
              </a:rPr>
              <a:t> encompassing student learning and growth, student well-being, and other strategic priorities.</a:t>
            </a:r>
            <a:endParaRPr sz="1800"/>
          </a:p>
          <a:p>
            <a:pPr marL="182880" marR="0" lvl="0" indent="-189230" algn="l" rtl="0">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3.2</a:t>
            </a:r>
            <a:r>
              <a:rPr lang="en-US" sz="1800" b="0" i="0" u="none" strike="noStrike" cap="none">
                <a:solidFill>
                  <a:schemeClr val="dk1"/>
                </a:solidFill>
                <a:latin typeface="Arial"/>
                <a:ea typeface="Arial"/>
                <a:cs typeface="Arial"/>
                <a:sym typeface="Arial"/>
              </a:rPr>
              <a:t>  Develop the capacity of different stakeholder groups to </a:t>
            </a:r>
            <a:r>
              <a:rPr lang="en-US" sz="1800" b="0" i="0" u="none" strike="noStrike" cap="none">
                <a:solidFill>
                  <a:srgbClr val="D2533C"/>
                </a:solidFill>
                <a:latin typeface="Arial"/>
                <a:ea typeface="Arial"/>
                <a:cs typeface="Arial"/>
                <a:sym typeface="Arial"/>
              </a:rPr>
              <a:t>use data effectively </a:t>
            </a:r>
            <a:r>
              <a:rPr lang="en-US" sz="1800" b="0" i="0" u="none" strike="noStrike" cap="none">
                <a:solidFill>
                  <a:schemeClr val="dk1"/>
                </a:solidFill>
                <a:latin typeface="Arial"/>
                <a:ea typeface="Arial"/>
                <a:cs typeface="Arial"/>
                <a:sym typeface="Arial"/>
              </a:rPr>
              <a:t>in making policy or instructional decisions or in supporting student success in and out of school.</a:t>
            </a:r>
            <a:endParaRPr sz="1800"/>
          </a:p>
          <a:p>
            <a:pPr marL="457200" marR="0" lvl="1" indent="-53340" algn="l" rtl="0">
              <a:spcBef>
                <a:spcPts val="1000"/>
              </a:spcBef>
              <a:spcAft>
                <a:spcPts val="0"/>
              </a:spcAft>
              <a:buClr>
                <a:schemeClr val="accent1"/>
              </a:buClr>
              <a:buSzPts val="2040"/>
              <a:buFont typeface="Arial"/>
              <a:buNone/>
            </a:pPr>
            <a:endParaRPr sz="2400" b="0" i="1" u="none" strike="noStrike" cap="none">
              <a:solidFill>
                <a:schemeClr val="dk2"/>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4.  Cultural Competency</a:t>
            </a:r>
            <a:endParaRPr sz="4000" b="0" i="0" u="none" strike="noStrike" cap="none">
              <a:solidFill>
                <a:schemeClr val="dk2"/>
              </a:solidFill>
              <a:latin typeface="Arial"/>
              <a:ea typeface="Arial"/>
              <a:cs typeface="Arial"/>
              <a:sym typeface="Arial"/>
            </a:endParaRPr>
          </a:p>
        </p:txBody>
      </p:sp>
      <p:sp>
        <p:nvSpPr>
          <p:cNvPr id="157" name="Shape 157"/>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marR="0" lvl="0" indent="-182880" algn="l" rtl="0">
              <a:spcBef>
                <a:spcPts val="0"/>
              </a:spcBef>
              <a:spcAft>
                <a:spcPts val="0"/>
              </a:spcAft>
              <a:buClr>
                <a:schemeClr val="accent1"/>
              </a:buClr>
              <a:buSzPts val="2040"/>
              <a:buFont typeface="Arial"/>
              <a:buChar char="•"/>
            </a:pPr>
            <a:r>
              <a:rPr lang="en-US" sz="2400" b="1" i="0" u="none" strike="noStrike" cap="none">
                <a:solidFill>
                  <a:schemeClr val="dk1"/>
                </a:solidFill>
                <a:latin typeface="Arial"/>
                <a:ea typeface="Arial"/>
                <a:cs typeface="Arial"/>
                <a:sym typeface="Arial"/>
              </a:rPr>
              <a:t>GOAL</a:t>
            </a:r>
            <a:r>
              <a:rPr lang="en-US" sz="2400" b="0" i="0" u="none" strike="noStrike" cap="none">
                <a:solidFill>
                  <a:schemeClr val="dk1"/>
                </a:solidFill>
                <a:latin typeface="Arial"/>
                <a:ea typeface="Arial"/>
                <a:cs typeface="Arial"/>
                <a:sym typeface="Arial"/>
              </a:rPr>
              <a:t>:  To cultivate the cultural competence of all stakeholders and incorporate strategies to foster and sustain the organizational cultural competence of the district </a:t>
            </a:r>
            <a:endParaRPr/>
          </a:p>
          <a:p>
            <a:pPr marL="182880" marR="0" lvl="0" indent="-182880" algn="l" rtl="0">
              <a:spcBef>
                <a:spcPts val="480"/>
              </a:spcBef>
              <a:spcAft>
                <a:spcPts val="0"/>
              </a:spcAft>
              <a:buClr>
                <a:schemeClr val="accent1"/>
              </a:buClr>
              <a:buSzPts val="2040"/>
              <a:buFont typeface="Arial"/>
              <a:buChar char="•"/>
            </a:pPr>
            <a:r>
              <a:rPr lang="en-US" sz="2400" b="1" i="0" u="none" strike="noStrike" cap="none">
                <a:solidFill>
                  <a:schemeClr val="dk1"/>
                </a:solidFill>
                <a:latin typeface="Arial"/>
                <a:ea typeface="Arial"/>
                <a:cs typeface="Arial"/>
                <a:sym typeface="Arial"/>
              </a:rPr>
              <a:t>OBJECTIVES</a:t>
            </a:r>
            <a:r>
              <a:rPr lang="en-US" sz="2400" b="0" i="0" u="none" strike="noStrike" cap="none">
                <a:solidFill>
                  <a:schemeClr val="dk1"/>
                </a:solidFill>
                <a:latin typeface="Arial"/>
                <a:ea typeface="Arial"/>
                <a:cs typeface="Arial"/>
                <a:sym typeface="Arial"/>
              </a:rPr>
              <a:t>:</a:t>
            </a:r>
            <a:endParaRPr/>
          </a:p>
          <a:p>
            <a:pPr marL="182880" marR="0" lvl="0" indent="-189230" algn="l" rtl="0">
              <a:spcBef>
                <a:spcPts val="48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4.1</a:t>
            </a:r>
            <a:r>
              <a:rPr lang="en-US" sz="1800" b="0" i="0" u="none" strike="noStrike" cap="none">
                <a:solidFill>
                  <a:schemeClr val="dk1"/>
                </a:solidFill>
                <a:latin typeface="Arial"/>
                <a:ea typeface="Arial"/>
                <a:cs typeface="Arial"/>
                <a:sym typeface="Arial"/>
              </a:rPr>
              <a:t>  Increase overall </a:t>
            </a:r>
            <a:r>
              <a:rPr lang="en-US" sz="1800">
                <a:solidFill>
                  <a:srgbClr val="D2533C"/>
                </a:solidFill>
              </a:rPr>
              <a:t>percentage</a:t>
            </a:r>
            <a:r>
              <a:rPr lang="en-US" sz="1800" b="0" i="0" u="none" strike="noStrike" cap="none">
                <a:solidFill>
                  <a:srgbClr val="D2533C"/>
                </a:solidFill>
                <a:latin typeface="Arial"/>
                <a:ea typeface="Arial"/>
                <a:cs typeface="Arial"/>
                <a:sym typeface="Arial"/>
              </a:rPr>
              <a:t> of faculty and staff of color</a:t>
            </a:r>
            <a:r>
              <a:rPr lang="en-US" sz="1800" b="0" i="0" u="none" strike="noStrike" cap="none">
                <a:solidFill>
                  <a:schemeClr val="dk1"/>
                </a:solidFill>
                <a:latin typeface="Arial"/>
                <a:ea typeface="Arial"/>
                <a:cs typeface="Arial"/>
                <a:sym typeface="Arial"/>
              </a:rPr>
              <a:t>.</a:t>
            </a:r>
            <a:endParaRPr sz="1800"/>
          </a:p>
          <a:p>
            <a:pPr marL="182880" marR="0" lvl="0" indent="-189230" algn="l" rtl="0">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4.2</a:t>
            </a:r>
            <a:r>
              <a:rPr lang="en-US" sz="1800" b="0" i="0" u="none" strike="noStrike" cap="none">
                <a:solidFill>
                  <a:srgbClr val="D2533C"/>
                </a:solidFill>
                <a:latin typeface="Arial"/>
                <a:ea typeface="Arial"/>
                <a:cs typeface="Arial"/>
                <a:sym typeface="Arial"/>
              </a:rPr>
              <a:t> </a:t>
            </a:r>
            <a:r>
              <a:rPr lang="en-US" sz="1800" b="0" i="0" u="none" strike="noStrike" cap="none">
                <a:solidFill>
                  <a:schemeClr val="dk1"/>
                </a:solidFill>
                <a:latin typeface="Arial"/>
                <a:ea typeface="Arial"/>
                <a:cs typeface="Arial"/>
                <a:sym typeface="Arial"/>
              </a:rPr>
              <a:t> Increase the overall </a:t>
            </a:r>
            <a:r>
              <a:rPr lang="en-US" sz="1800" b="0" i="0" u="none" strike="noStrike" cap="none">
                <a:solidFill>
                  <a:srgbClr val="D2533C"/>
                </a:solidFill>
                <a:latin typeface="Arial"/>
                <a:ea typeface="Arial"/>
                <a:cs typeface="Arial"/>
                <a:sym typeface="Arial"/>
              </a:rPr>
              <a:t>participation of students of color in extra-curricula activities </a:t>
            </a:r>
            <a:r>
              <a:rPr lang="en-US" sz="1800" b="0" i="0" u="none" strike="noStrike" cap="none">
                <a:solidFill>
                  <a:schemeClr val="dk1"/>
                </a:solidFill>
                <a:latin typeface="Arial"/>
                <a:ea typeface="Arial"/>
                <a:cs typeface="Arial"/>
                <a:sym typeface="Arial"/>
              </a:rPr>
              <a:t>to close the participation gap.</a:t>
            </a:r>
            <a:endParaRPr sz="1800"/>
          </a:p>
          <a:p>
            <a:pPr marL="182880" marR="0" lvl="0" indent="-189230" algn="l" rtl="0">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4.3</a:t>
            </a:r>
            <a:r>
              <a:rPr lang="en-US" sz="1800" b="0" i="0" u="none" strike="noStrike" cap="none">
                <a:solidFill>
                  <a:schemeClr val="dk1"/>
                </a:solidFill>
                <a:latin typeface="Arial"/>
                <a:ea typeface="Arial"/>
                <a:cs typeface="Arial"/>
                <a:sym typeface="Arial"/>
              </a:rPr>
              <a:t>  Increase the </a:t>
            </a:r>
            <a:r>
              <a:rPr lang="en-US" sz="1800" b="0" i="0" u="none" strike="noStrike" cap="none">
                <a:solidFill>
                  <a:srgbClr val="D2533C"/>
                </a:solidFill>
                <a:latin typeface="Arial"/>
                <a:ea typeface="Arial"/>
                <a:cs typeface="Arial"/>
                <a:sym typeface="Arial"/>
              </a:rPr>
              <a:t>cultural competency of all staff </a:t>
            </a:r>
            <a:r>
              <a:rPr lang="en-US" sz="1800" b="0" i="0" u="none" strike="noStrike" cap="none">
                <a:solidFill>
                  <a:schemeClr val="dk1"/>
                </a:solidFill>
                <a:latin typeface="Arial"/>
                <a:ea typeface="Arial"/>
                <a:cs typeface="Arial"/>
                <a:sym typeface="Arial"/>
              </a:rPr>
              <a:t>members.</a:t>
            </a:r>
            <a:endParaRPr sz="1800"/>
          </a:p>
          <a:p>
            <a:pPr marL="182880" marR="0" lvl="0" indent="-189230" algn="l" rtl="0">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4.4</a:t>
            </a:r>
            <a:r>
              <a:rPr lang="en-US" sz="1800" b="0" i="0" u="none" strike="noStrike" cap="none">
                <a:solidFill>
                  <a:schemeClr val="dk1"/>
                </a:solidFill>
                <a:latin typeface="Arial"/>
                <a:ea typeface="Arial"/>
                <a:cs typeface="Arial"/>
                <a:sym typeface="Arial"/>
              </a:rPr>
              <a:t>  Increase </a:t>
            </a:r>
            <a:r>
              <a:rPr lang="en-US" sz="1800" b="0" i="0" u="none" strike="noStrike" cap="none">
                <a:solidFill>
                  <a:srgbClr val="D2533C"/>
                </a:solidFill>
                <a:latin typeface="Arial"/>
                <a:ea typeface="Arial"/>
                <a:cs typeface="Arial"/>
                <a:sym typeface="Arial"/>
              </a:rPr>
              <a:t>home/school collaboration and engagement </a:t>
            </a:r>
            <a:r>
              <a:rPr lang="en-US" sz="1800" b="0" i="0" u="none" strike="noStrike" cap="none">
                <a:solidFill>
                  <a:schemeClr val="dk1"/>
                </a:solidFill>
                <a:latin typeface="Arial"/>
                <a:ea typeface="Arial"/>
                <a:cs typeface="Arial"/>
                <a:sym typeface="Arial"/>
              </a:rPr>
              <a:t>with families using culturally competent practices.</a:t>
            </a:r>
            <a:endParaRPr sz="1800"/>
          </a:p>
          <a:p>
            <a:pPr marL="457200" marR="0" lvl="1" indent="-53340" algn="l" rtl="0">
              <a:spcBef>
                <a:spcPts val="1000"/>
              </a:spcBef>
              <a:spcAft>
                <a:spcPts val="0"/>
              </a:spcAft>
              <a:buClr>
                <a:schemeClr val="accent1"/>
              </a:buClr>
              <a:buSzPts val="2040"/>
              <a:buFont typeface="Arial"/>
              <a:buNone/>
            </a:pPr>
            <a:endParaRPr sz="2400" b="0" i="1" u="none" strike="noStrike" cap="none">
              <a:solidFill>
                <a:schemeClr val="dk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5.  Social Emotional Learning</a:t>
            </a:r>
            <a:endParaRPr sz="4000" b="0" i="0" u="none" strike="noStrike" cap="none">
              <a:solidFill>
                <a:schemeClr val="dk2"/>
              </a:solidFill>
              <a:latin typeface="Arial"/>
              <a:ea typeface="Arial"/>
              <a:cs typeface="Arial"/>
              <a:sym typeface="Arial"/>
            </a:endParaRPr>
          </a:p>
        </p:txBody>
      </p:sp>
      <p:sp>
        <p:nvSpPr>
          <p:cNvPr id="163" name="Shape 163"/>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marR="0" lvl="0" indent="-182880" algn="l" rtl="0">
              <a:lnSpc>
                <a:spcPct val="90000"/>
              </a:lnSpc>
              <a:spcBef>
                <a:spcPts val="0"/>
              </a:spcBef>
              <a:spcAft>
                <a:spcPts val="0"/>
              </a:spcAft>
              <a:buClr>
                <a:schemeClr val="accent1"/>
              </a:buClr>
              <a:buSzPts val="1887"/>
              <a:buFont typeface="Arial"/>
              <a:buChar char="•"/>
            </a:pPr>
            <a:r>
              <a:rPr lang="en-US" sz="2220" b="1" i="0" u="none" strike="noStrike" cap="none">
                <a:solidFill>
                  <a:schemeClr val="dk1"/>
                </a:solidFill>
                <a:latin typeface="Arial"/>
                <a:ea typeface="Arial"/>
                <a:cs typeface="Arial"/>
                <a:sym typeface="Arial"/>
              </a:rPr>
              <a:t>GOAL</a:t>
            </a:r>
            <a:r>
              <a:rPr lang="en-US" sz="2220" b="0" i="0" u="none" strike="noStrike" cap="none">
                <a:solidFill>
                  <a:schemeClr val="dk1"/>
                </a:solidFill>
                <a:latin typeface="Arial"/>
                <a:ea typeface="Arial"/>
                <a:cs typeface="Arial"/>
                <a:sym typeface="Arial"/>
              </a:rPr>
              <a:t>:  To develop a comprehensive, well articulated PreK-12 approach to support the social and emotional growth of all students </a:t>
            </a:r>
            <a:endParaRPr/>
          </a:p>
          <a:p>
            <a:pPr marL="182880" marR="0" lvl="0" indent="-182880" algn="l" rtl="0">
              <a:lnSpc>
                <a:spcPct val="90000"/>
              </a:lnSpc>
              <a:spcBef>
                <a:spcPts val="444"/>
              </a:spcBef>
              <a:spcAft>
                <a:spcPts val="0"/>
              </a:spcAft>
              <a:buClr>
                <a:schemeClr val="accent1"/>
              </a:buClr>
              <a:buSzPts val="1887"/>
              <a:buFont typeface="Arial"/>
              <a:buChar char="•"/>
            </a:pPr>
            <a:r>
              <a:rPr lang="en-US" sz="2220" b="1" i="0" u="none" strike="noStrike" cap="none">
                <a:solidFill>
                  <a:schemeClr val="dk1"/>
                </a:solidFill>
                <a:latin typeface="Arial"/>
                <a:ea typeface="Arial"/>
                <a:cs typeface="Arial"/>
                <a:sym typeface="Arial"/>
              </a:rPr>
              <a:t>OBJECTIVES</a:t>
            </a:r>
            <a:r>
              <a:rPr lang="en-US" sz="2220" b="0" i="0" u="none" strike="noStrike" cap="none">
                <a:solidFill>
                  <a:schemeClr val="dk1"/>
                </a:solidFill>
                <a:latin typeface="Arial"/>
                <a:ea typeface="Arial"/>
                <a:cs typeface="Arial"/>
                <a:sym typeface="Arial"/>
              </a:rPr>
              <a:t>:</a:t>
            </a:r>
            <a:endParaRPr/>
          </a:p>
          <a:p>
            <a:pPr marL="182880" marR="0" lvl="0" indent="-187340" algn="l" rtl="0">
              <a:lnSpc>
                <a:spcPct val="90000"/>
              </a:lnSpc>
              <a:spcBef>
                <a:spcPts val="444"/>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5.1</a:t>
            </a:r>
            <a:r>
              <a:rPr lang="en-US" sz="1800" b="0" i="0" u="none" strike="noStrike" cap="none">
                <a:solidFill>
                  <a:srgbClr val="D2533C"/>
                </a:solidFill>
                <a:latin typeface="Arial"/>
                <a:ea typeface="Arial"/>
                <a:cs typeface="Arial"/>
                <a:sym typeface="Arial"/>
              </a:rPr>
              <a:t> </a:t>
            </a:r>
            <a:r>
              <a:rPr lang="en-US" sz="1800" b="0" i="0" u="none" strike="noStrike" cap="none">
                <a:solidFill>
                  <a:schemeClr val="dk1"/>
                </a:solidFill>
                <a:latin typeface="Arial"/>
                <a:ea typeface="Arial"/>
                <a:cs typeface="Arial"/>
                <a:sym typeface="Arial"/>
              </a:rPr>
              <a:t> Develop a </a:t>
            </a:r>
            <a:r>
              <a:rPr lang="en-US" sz="1800" b="0" i="0" u="none" strike="noStrike" cap="none">
                <a:solidFill>
                  <a:srgbClr val="D2533C"/>
                </a:solidFill>
                <a:latin typeface="Arial"/>
                <a:ea typeface="Arial"/>
                <a:cs typeface="Arial"/>
                <a:sym typeface="Arial"/>
              </a:rPr>
              <a:t>systematic approach to planning social emotional learning </a:t>
            </a:r>
            <a:r>
              <a:rPr lang="en-US" sz="1800" b="0" i="0" u="none" strike="noStrike" cap="none">
                <a:solidFill>
                  <a:schemeClr val="dk1"/>
                </a:solidFill>
                <a:latin typeface="Arial"/>
                <a:ea typeface="Arial"/>
                <a:cs typeface="Arial"/>
                <a:sym typeface="Arial"/>
              </a:rPr>
              <a:t>across all grade levels.</a:t>
            </a:r>
            <a:endParaRPr sz="1800"/>
          </a:p>
          <a:p>
            <a:pPr marL="182880" marR="0" lvl="0" indent="-187340" algn="l" rtl="0">
              <a:lnSpc>
                <a:spcPct val="90000"/>
              </a:lnSpc>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5.2</a:t>
            </a:r>
            <a:r>
              <a:rPr lang="en-US" sz="1800" b="0" i="0" u="none" strike="noStrike" cap="none">
                <a:solidFill>
                  <a:srgbClr val="D2533C"/>
                </a:solidFill>
                <a:latin typeface="Arial"/>
                <a:ea typeface="Arial"/>
                <a:cs typeface="Arial"/>
                <a:sym typeface="Arial"/>
              </a:rPr>
              <a:t> </a:t>
            </a:r>
            <a:r>
              <a:rPr lang="en-US" sz="1800" b="0" i="0" u="none" strike="noStrike" cap="none">
                <a:solidFill>
                  <a:schemeClr val="dk1"/>
                </a:solidFill>
                <a:latin typeface="Arial"/>
                <a:ea typeface="Arial"/>
                <a:cs typeface="Arial"/>
                <a:sym typeface="Arial"/>
              </a:rPr>
              <a:t> Enhance understanding and adoption of classroom</a:t>
            </a:r>
            <a:r>
              <a:rPr lang="en-US" sz="1800" b="0" i="0" u="none" strike="noStrike" cap="none">
                <a:solidFill>
                  <a:srgbClr val="D2533C"/>
                </a:solidFill>
                <a:latin typeface="Arial"/>
                <a:ea typeface="Arial"/>
                <a:cs typeface="Arial"/>
                <a:sym typeface="Arial"/>
              </a:rPr>
              <a:t> SEL Competencies</a:t>
            </a:r>
            <a:endParaRPr sz="1800"/>
          </a:p>
          <a:p>
            <a:pPr marL="182880" marR="0" lvl="0" indent="-187340" algn="l" rtl="0">
              <a:lnSpc>
                <a:spcPct val="90000"/>
              </a:lnSpc>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5.3</a:t>
            </a:r>
            <a:r>
              <a:rPr lang="en-US" sz="1800" b="0" i="0" u="none" strike="noStrike" cap="none">
                <a:solidFill>
                  <a:schemeClr val="dk1"/>
                </a:solidFill>
                <a:latin typeface="Arial"/>
                <a:ea typeface="Arial"/>
                <a:cs typeface="Arial"/>
                <a:sym typeface="Arial"/>
              </a:rPr>
              <a:t>  Assess, address and enhance the </a:t>
            </a:r>
            <a:r>
              <a:rPr lang="en-US" sz="1800" b="0" i="0" u="none" strike="noStrike" cap="none">
                <a:solidFill>
                  <a:srgbClr val="D2533C"/>
                </a:solidFill>
                <a:latin typeface="Arial"/>
                <a:ea typeface="Arial"/>
                <a:cs typeface="Arial"/>
                <a:sym typeface="Arial"/>
              </a:rPr>
              <a:t>behavioral health needs </a:t>
            </a:r>
            <a:r>
              <a:rPr lang="en-US" sz="1800" b="0" i="0" u="none" strike="noStrike" cap="none">
                <a:solidFill>
                  <a:schemeClr val="dk1"/>
                </a:solidFill>
                <a:latin typeface="Arial"/>
                <a:ea typeface="Arial"/>
                <a:cs typeface="Arial"/>
                <a:sym typeface="Arial"/>
              </a:rPr>
              <a:t>of students</a:t>
            </a:r>
            <a:endParaRPr sz="1800"/>
          </a:p>
          <a:p>
            <a:pPr marL="182880" marR="0" lvl="0" indent="-187340" algn="l" rtl="0">
              <a:lnSpc>
                <a:spcPct val="90000"/>
              </a:lnSpc>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5.4</a:t>
            </a:r>
            <a:r>
              <a:rPr lang="en-US" sz="1800" b="0" i="0" u="none" strike="noStrike" cap="none">
                <a:solidFill>
                  <a:srgbClr val="D2533C"/>
                </a:solidFill>
                <a:latin typeface="Arial"/>
                <a:ea typeface="Arial"/>
                <a:cs typeface="Arial"/>
                <a:sym typeface="Arial"/>
              </a:rPr>
              <a:t> </a:t>
            </a:r>
            <a:r>
              <a:rPr lang="en-US" sz="1800" b="0" i="0" u="none" strike="noStrike" cap="none">
                <a:solidFill>
                  <a:schemeClr val="dk1"/>
                </a:solidFill>
                <a:latin typeface="Arial"/>
                <a:ea typeface="Arial"/>
                <a:cs typeface="Arial"/>
                <a:sym typeface="Arial"/>
              </a:rPr>
              <a:t> Assess and improve </a:t>
            </a:r>
            <a:r>
              <a:rPr lang="en-US" sz="1800" b="0" i="0" u="none" strike="noStrike" cap="none">
                <a:solidFill>
                  <a:srgbClr val="D2533C"/>
                </a:solidFill>
                <a:latin typeface="Arial"/>
                <a:ea typeface="Arial"/>
                <a:cs typeface="Arial"/>
                <a:sym typeface="Arial"/>
              </a:rPr>
              <a:t>School Culture </a:t>
            </a:r>
            <a:r>
              <a:rPr lang="en-US" sz="1800" b="0" i="0" u="none" strike="noStrike" cap="none">
                <a:solidFill>
                  <a:schemeClr val="dk1"/>
                </a:solidFill>
                <a:latin typeface="Arial"/>
                <a:ea typeface="Arial"/>
                <a:cs typeface="Arial"/>
                <a:sym typeface="Arial"/>
              </a:rPr>
              <a:t>across the district through collaborative practices</a:t>
            </a:r>
            <a:endParaRPr sz="1800"/>
          </a:p>
          <a:p>
            <a:pPr marL="182880" marR="0" lvl="0" indent="-187340" algn="l" rtl="0">
              <a:lnSpc>
                <a:spcPct val="90000"/>
              </a:lnSpc>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5.5</a:t>
            </a:r>
            <a:r>
              <a:rPr lang="en-US" sz="1800" b="0" i="0" u="none" strike="noStrike" cap="none">
                <a:solidFill>
                  <a:schemeClr val="dk1"/>
                </a:solidFill>
                <a:latin typeface="Arial"/>
                <a:ea typeface="Arial"/>
                <a:cs typeface="Arial"/>
                <a:sym typeface="Arial"/>
              </a:rPr>
              <a:t>  Establish a system for regularly collecting, analyzing, and communicating </a:t>
            </a:r>
            <a:r>
              <a:rPr lang="en-US" sz="1800" b="0" i="0" u="none" strike="noStrike" cap="none">
                <a:solidFill>
                  <a:srgbClr val="D2533C"/>
                </a:solidFill>
                <a:latin typeface="Arial"/>
                <a:ea typeface="Arial"/>
                <a:cs typeface="Arial"/>
                <a:sym typeface="Arial"/>
              </a:rPr>
              <a:t>SEL data</a:t>
            </a:r>
            <a:endParaRPr sz="1800"/>
          </a:p>
          <a:p>
            <a:pPr marL="457200" marR="0" lvl="1" indent="-63055" algn="l" rtl="0">
              <a:lnSpc>
                <a:spcPct val="90000"/>
              </a:lnSpc>
              <a:spcBef>
                <a:spcPts val="1000"/>
              </a:spcBef>
              <a:spcAft>
                <a:spcPts val="0"/>
              </a:spcAft>
              <a:buClr>
                <a:schemeClr val="accent1"/>
              </a:buClr>
              <a:buSzPts val="1887"/>
              <a:buFont typeface="Arial"/>
              <a:buNone/>
            </a:pPr>
            <a:endParaRPr sz="2220" b="0" i="1" u="none" strike="noStrike" cap="none">
              <a:solidFill>
                <a:schemeClr val="dk2"/>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533400"/>
            <a:ext cx="8229600" cy="990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6.  Facilities</a:t>
            </a:r>
            <a:endParaRPr/>
          </a:p>
        </p:txBody>
      </p:sp>
      <p:sp>
        <p:nvSpPr>
          <p:cNvPr id="170" name="Shape 170"/>
          <p:cNvSpPr txBox="1">
            <a:spLocks noGrp="1"/>
          </p:cNvSpPr>
          <p:nvPr>
            <p:ph type="body" idx="1"/>
          </p:nvPr>
        </p:nvSpPr>
        <p:spPr>
          <a:xfrm>
            <a:off x="457200" y="1600200"/>
            <a:ext cx="8229600" cy="4876800"/>
          </a:xfrm>
          <a:prstGeom prst="rect">
            <a:avLst/>
          </a:prstGeom>
        </p:spPr>
        <p:txBody>
          <a:bodyPr spcFirstLastPara="1" wrap="square" lIns="91425" tIns="91425" rIns="91425" bIns="91425" anchor="t" anchorCtr="0">
            <a:noAutofit/>
          </a:bodyPr>
          <a:lstStyle/>
          <a:p>
            <a:pPr marL="0" lvl="0" indent="0" algn="ctr" rtl="0">
              <a:spcBef>
                <a:spcPts val="480"/>
              </a:spcBef>
              <a:spcAft>
                <a:spcPts val="0"/>
              </a:spcAft>
              <a:buNone/>
            </a:pPr>
            <a:r>
              <a:rPr lang="en-US"/>
              <a:t>Work in Progress - Stay tuned</a:t>
            </a:r>
            <a:endParaRPr/>
          </a:p>
          <a:p>
            <a:pPr marL="0" lvl="0" indent="0" algn="ctr">
              <a:spcBef>
                <a:spcPts val="480"/>
              </a:spcBef>
              <a:spcAft>
                <a:spcPts val="0"/>
              </a:spcAft>
              <a:buNone/>
            </a:pPr>
            <a:endParaRPr/>
          </a:p>
        </p:txBody>
      </p:sp>
      <p:pic>
        <p:nvPicPr>
          <p:cNvPr id="171" name="Shape 171"/>
          <p:cNvPicPr preferRelativeResize="0"/>
          <p:nvPr/>
        </p:nvPicPr>
        <p:blipFill>
          <a:blip r:embed="rId3">
            <a:alphaModFix/>
          </a:blip>
          <a:stretch>
            <a:fillRect/>
          </a:stretch>
        </p:blipFill>
        <p:spPr>
          <a:xfrm>
            <a:off x="2859950" y="2310325"/>
            <a:ext cx="3764599" cy="407102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533400"/>
            <a:ext cx="8229600" cy="990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Professional Development</a:t>
            </a:r>
            <a:endParaRPr/>
          </a:p>
        </p:txBody>
      </p:sp>
      <p:sp>
        <p:nvSpPr>
          <p:cNvPr id="178" name="Shape 178"/>
          <p:cNvSpPr txBox="1">
            <a:spLocks noGrp="1"/>
          </p:cNvSpPr>
          <p:nvPr>
            <p:ph type="body" idx="1"/>
          </p:nvPr>
        </p:nvSpPr>
        <p:spPr>
          <a:xfrm>
            <a:off x="457200" y="1600200"/>
            <a:ext cx="8229600" cy="4876800"/>
          </a:xfrm>
          <a:prstGeom prst="rect">
            <a:avLst/>
          </a:prstGeom>
        </p:spPr>
        <p:txBody>
          <a:bodyPr spcFirstLastPara="1" wrap="square" lIns="91425" tIns="91425" rIns="91425" bIns="91425" anchor="t" anchorCtr="0">
            <a:noAutofit/>
          </a:bodyPr>
          <a:lstStyle/>
          <a:p>
            <a:pPr marL="457200" lvl="0" indent="-358140" rtl="0">
              <a:spcBef>
                <a:spcPts val="480"/>
              </a:spcBef>
              <a:spcAft>
                <a:spcPts val="0"/>
              </a:spcAft>
              <a:buSzPts val="2040"/>
              <a:buChar char="•"/>
            </a:pPr>
            <a:r>
              <a:rPr lang="en-US"/>
              <a:t>All goals identify and plan for professional development needs</a:t>
            </a:r>
            <a:endParaRPr/>
          </a:p>
          <a:p>
            <a:pPr marL="914400" lvl="1" indent="-336550" rtl="0">
              <a:spcBef>
                <a:spcPts val="0"/>
              </a:spcBef>
              <a:spcAft>
                <a:spcPts val="0"/>
              </a:spcAft>
              <a:buSzPts val="1700"/>
              <a:buChar char="•"/>
            </a:pPr>
            <a:r>
              <a:rPr lang="en-US"/>
              <a:t>STEM</a:t>
            </a:r>
            <a:endParaRPr/>
          </a:p>
          <a:p>
            <a:pPr marL="914400" lvl="1" indent="-336550" rtl="0">
              <a:spcBef>
                <a:spcPts val="0"/>
              </a:spcBef>
              <a:spcAft>
                <a:spcPts val="0"/>
              </a:spcAft>
              <a:buSzPts val="1700"/>
              <a:buChar char="•"/>
            </a:pPr>
            <a:r>
              <a:rPr lang="en-US"/>
              <a:t>Inclusive practices</a:t>
            </a:r>
            <a:endParaRPr/>
          </a:p>
          <a:p>
            <a:pPr marL="914400" lvl="1" indent="-336550" rtl="0">
              <a:spcBef>
                <a:spcPts val="0"/>
              </a:spcBef>
              <a:spcAft>
                <a:spcPts val="0"/>
              </a:spcAft>
              <a:buSzPts val="1700"/>
              <a:buChar char="•"/>
            </a:pPr>
            <a:r>
              <a:rPr lang="en-US"/>
              <a:t>Monitoring of student progress</a:t>
            </a:r>
            <a:endParaRPr/>
          </a:p>
          <a:p>
            <a:pPr marL="914400" lvl="1" indent="-336550" rtl="0">
              <a:spcBef>
                <a:spcPts val="0"/>
              </a:spcBef>
              <a:spcAft>
                <a:spcPts val="0"/>
              </a:spcAft>
              <a:buSzPts val="1700"/>
              <a:buChar char="•"/>
            </a:pPr>
            <a:r>
              <a:rPr lang="en-US"/>
              <a:t>Curriculum writing and implementation</a:t>
            </a:r>
            <a:endParaRPr/>
          </a:p>
          <a:p>
            <a:pPr marL="914400" lvl="1" indent="-336550" rtl="0">
              <a:spcBef>
                <a:spcPts val="0"/>
              </a:spcBef>
              <a:spcAft>
                <a:spcPts val="0"/>
              </a:spcAft>
              <a:buSzPts val="1700"/>
              <a:buChar char="•"/>
            </a:pPr>
            <a:r>
              <a:rPr lang="en-US"/>
              <a:t>Technology</a:t>
            </a:r>
            <a:endParaRPr/>
          </a:p>
          <a:p>
            <a:pPr marL="914400" lvl="1" indent="-336550" rtl="0">
              <a:spcBef>
                <a:spcPts val="0"/>
              </a:spcBef>
              <a:spcAft>
                <a:spcPts val="0"/>
              </a:spcAft>
              <a:buSzPts val="1700"/>
              <a:buChar char="•"/>
            </a:pPr>
            <a:r>
              <a:rPr lang="en-US"/>
              <a:t>Personalized learning</a:t>
            </a:r>
            <a:endParaRPr/>
          </a:p>
          <a:p>
            <a:pPr marL="914400" lvl="1" indent="-336550" rtl="0">
              <a:spcBef>
                <a:spcPts val="0"/>
              </a:spcBef>
              <a:spcAft>
                <a:spcPts val="0"/>
              </a:spcAft>
              <a:buSzPts val="1700"/>
              <a:buChar char="•"/>
            </a:pPr>
            <a:r>
              <a:rPr lang="en-US"/>
              <a:t>Using data to make informed instructional decisions</a:t>
            </a:r>
            <a:endParaRPr/>
          </a:p>
          <a:p>
            <a:pPr marL="914400" lvl="1" indent="-336550" rtl="0">
              <a:spcBef>
                <a:spcPts val="0"/>
              </a:spcBef>
              <a:spcAft>
                <a:spcPts val="0"/>
              </a:spcAft>
              <a:buSzPts val="1700"/>
              <a:buChar char="•"/>
            </a:pPr>
            <a:r>
              <a:rPr lang="en-US"/>
              <a:t>Cultural competency</a:t>
            </a:r>
            <a:endParaRPr/>
          </a:p>
          <a:p>
            <a:pPr marL="914400" lvl="1" indent="-336550" rtl="0">
              <a:spcBef>
                <a:spcPts val="0"/>
              </a:spcBef>
              <a:spcAft>
                <a:spcPts val="0"/>
              </a:spcAft>
              <a:buSzPts val="1700"/>
              <a:buChar char="•"/>
            </a:pPr>
            <a:r>
              <a:rPr lang="en-US"/>
              <a:t>SEL integration</a:t>
            </a:r>
            <a:endParaRPr/>
          </a:p>
          <a:p>
            <a:pPr marL="457200" lvl="0" indent="-358140" rtl="0">
              <a:spcBef>
                <a:spcPts val="0"/>
              </a:spcBef>
              <a:spcAft>
                <a:spcPts val="0"/>
              </a:spcAft>
              <a:buSzPts val="2040"/>
              <a:buChar char="•"/>
            </a:pPr>
            <a:r>
              <a:rPr lang="en-US"/>
              <a:t>Need to provide support for implementation of our goals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3600"/>
              <a:buFont typeface="Arial"/>
              <a:buNone/>
            </a:pPr>
            <a:r>
              <a:rPr lang="en-US" sz="3600" b="0" i="0" u="none" strike="noStrike" cap="none">
                <a:solidFill>
                  <a:schemeClr val="dk2"/>
                </a:solidFill>
                <a:latin typeface="Arial"/>
                <a:ea typeface="Arial"/>
                <a:cs typeface="Arial"/>
                <a:sym typeface="Arial"/>
              </a:rPr>
              <a:t>Strategic Planning Roadmap and Process</a:t>
            </a:r>
            <a:endParaRPr sz="3600" b="0" i="0" u="none" strike="noStrike" cap="none">
              <a:solidFill>
                <a:schemeClr val="dk2"/>
              </a:solidFill>
              <a:latin typeface="Arial"/>
              <a:ea typeface="Arial"/>
              <a:cs typeface="Arial"/>
              <a:sym typeface="Arial"/>
            </a:endParaRPr>
          </a:p>
        </p:txBody>
      </p:sp>
      <p:sp>
        <p:nvSpPr>
          <p:cNvPr id="184" name="Shape 184"/>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marR="0" lvl="0" indent="-182880" algn="l" rtl="0">
              <a:lnSpc>
                <a:spcPct val="80000"/>
              </a:lnSpc>
              <a:spcBef>
                <a:spcPts val="0"/>
              </a:spcBef>
              <a:spcAft>
                <a:spcPts val="0"/>
              </a:spcAft>
              <a:buClr>
                <a:schemeClr val="accent1"/>
              </a:buClr>
              <a:buSzPts val="1713"/>
              <a:buFont typeface="Arial"/>
              <a:buChar char="•"/>
            </a:pPr>
            <a:r>
              <a:rPr lang="en-US" sz="2015" b="0" i="0" u="none" strike="noStrike" cap="none">
                <a:solidFill>
                  <a:schemeClr val="dk1"/>
                </a:solidFill>
                <a:latin typeface="Arial"/>
                <a:ea typeface="Arial"/>
                <a:cs typeface="Arial"/>
                <a:sym typeface="Arial"/>
              </a:rPr>
              <a:t>An “Evergreen” 3-5 Year Strategic Plan </a:t>
            </a:r>
            <a:endParaRPr sz="2015" b="0" i="0" u="none" strike="noStrike" cap="none">
              <a:solidFill>
                <a:schemeClr val="dk1"/>
              </a:solidFill>
              <a:latin typeface="Arial"/>
              <a:ea typeface="Arial"/>
              <a:cs typeface="Arial"/>
              <a:sym typeface="Arial"/>
            </a:endParaRPr>
          </a:p>
          <a:p>
            <a:pPr marL="182880" marR="0" lvl="1" indent="-182880" algn="l" rtl="0">
              <a:lnSpc>
                <a:spcPct val="80000"/>
              </a:lnSpc>
              <a:spcBef>
                <a:spcPts val="1603"/>
              </a:spcBef>
              <a:spcAft>
                <a:spcPts val="0"/>
              </a:spcAft>
              <a:buClr>
                <a:schemeClr val="accent1"/>
              </a:buClr>
              <a:buSzPts val="1713"/>
              <a:buFont typeface="Arial"/>
              <a:buChar char="•"/>
            </a:pPr>
            <a:r>
              <a:rPr lang="en-US" sz="2015" b="0" i="0" u="none" strike="noStrike" cap="none">
                <a:solidFill>
                  <a:schemeClr val="dk1"/>
                </a:solidFill>
                <a:latin typeface="Arial"/>
                <a:ea typeface="Arial"/>
                <a:cs typeface="Arial"/>
                <a:sym typeface="Arial"/>
              </a:rPr>
              <a:t>Continually updated and revised based on progress and district needs</a:t>
            </a:r>
            <a:endParaRPr/>
          </a:p>
          <a:p>
            <a:pPr marL="182880" marR="0" lvl="0" indent="-182880" algn="l" rtl="0">
              <a:lnSpc>
                <a:spcPct val="80000"/>
              </a:lnSpc>
              <a:spcBef>
                <a:spcPts val="1603"/>
              </a:spcBef>
              <a:spcAft>
                <a:spcPts val="0"/>
              </a:spcAft>
              <a:buClr>
                <a:schemeClr val="accent1"/>
              </a:buClr>
              <a:buSzPts val="1713"/>
              <a:buFont typeface="Arial"/>
              <a:buChar char="•"/>
            </a:pPr>
            <a:r>
              <a:rPr lang="en-US" sz="2015" b="0" i="0" u="none" strike="noStrike" cap="none">
                <a:solidFill>
                  <a:schemeClr val="dk1"/>
                </a:solidFill>
                <a:latin typeface="Arial"/>
                <a:ea typeface="Arial"/>
                <a:cs typeface="Arial"/>
                <a:sym typeface="Arial"/>
              </a:rPr>
              <a:t>Annual Goal Setting by School Committee done each Summer</a:t>
            </a:r>
            <a:endParaRPr/>
          </a:p>
          <a:p>
            <a:pPr marL="182880" marR="0" lvl="0" indent="-182880" algn="l" rtl="0">
              <a:lnSpc>
                <a:spcPct val="80000"/>
              </a:lnSpc>
              <a:spcBef>
                <a:spcPts val="1603"/>
              </a:spcBef>
              <a:spcAft>
                <a:spcPts val="0"/>
              </a:spcAft>
              <a:buClr>
                <a:schemeClr val="accent1"/>
              </a:buClr>
              <a:buSzPts val="1713"/>
              <a:buFont typeface="Arial"/>
              <a:buChar char="•"/>
            </a:pPr>
            <a:r>
              <a:rPr lang="en-US" sz="2015" b="0" i="0" u="none" strike="noStrike" cap="none">
                <a:solidFill>
                  <a:schemeClr val="dk1"/>
                </a:solidFill>
                <a:latin typeface="Arial"/>
                <a:ea typeface="Arial"/>
                <a:cs typeface="Arial"/>
                <a:sym typeface="Arial"/>
              </a:rPr>
              <a:t>Strategic Plan will continue to be responsive to goals set by School Committee</a:t>
            </a:r>
            <a:endParaRPr/>
          </a:p>
          <a:p>
            <a:pPr marL="182880" marR="0" lvl="0" indent="-182880" algn="l" rtl="0">
              <a:lnSpc>
                <a:spcPct val="80000"/>
              </a:lnSpc>
              <a:spcBef>
                <a:spcPts val="1603"/>
              </a:spcBef>
              <a:spcAft>
                <a:spcPts val="0"/>
              </a:spcAft>
              <a:buClr>
                <a:schemeClr val="accent1"/>
              </a:buClr>
              <a:buSzPts val="1713"/>
              <a:buFont typeface="Arial"/>
              <a:buChar char="•"/>
            </a:pPr>
            <a:r>
              <a:rPr lang="en-US" sz="2015" b="0" i="0" u="none" strike="noStrike" cap="none">
                <a:solidFill>
                  <a:schemeClr val="dk1"/>
                </a:solidFill>
                <a:latin typeface="Arial"/>
                <a:ea typeface="Arial"/>
                <a:cs typeface="Arial"/>
                <a:sym typeface="Arial"/>
              </a:rPr>
              <a:t>Strategic Planning Advisory Committee will continue to meet quarterly to review updates on progress and identify new initiatives and goals</a:t>
            </a:r>
            <a:endParaRPr/>
          </a:p>
          <a:p>
            <a:pPr marL="182880" marR="0" lvl="0" indent="-182880" algn="l" rtl="0">
              <a:lnSpc>
                <a:spcPct val="80000"/>
              </a:lnSpc>
              <a:spcBef>
                <a:spcPts val="1603"/>
              </a:spcBef>
              <a:spcAft>
                <a:spcPts val="0"/>
              </a:spcAft>
              <a:buClr>
                <a:schemeClr val="accent1"/>
              </a:buClr>
              <a:buSzPts val="1713"/>
              <a:buFont typeface="Arial"/>
              <a:buChar char="•"/>
            </a:pPr>
            <a:r>
              <a:rPr lang="en-US" sz="2015" b="0" i="0" u="none" strike="noStrike" cap="none">
                <a:solidFill>
                  <a:schemeClr val="dk1"/>
                </a:solidFill>
                <a:latin typeface="Arial"/>
                <a:ea typeface="Arial"/>
                <a:cs typeface="Arial"/>
                <a:sym typeface="Arial"/>
              </a:rPr>
              <a:t>New task forces will be formed, as needed, to develop plans for, and implement, newly identified strategic initiatives</a:t>
            </a:r>
            <a:endParaRPr/>
          </a:p>
          <a:p>
            <a:pPr marL="182880" marR="0" lvl="0" indent="-182880" algn="l" rtl="0">
              <a:lnSpc>
                <a:spcPct val="80000"/>
              </a:lnSpc>
              <a:spcBef>
                <a:spcPts val="1603"/>
              </a:spcBef>
              <a:spcAft>
                <a:spcPts val="0"/>
              </a:spcAft>
              <a:buClr>
                <a:schemeClr val="accent1"/>
              </a:buClr>
              <a:buSzPts val="1713"/>
              <a:buFont typeface="Arial"/>
              <a:buChar char="•"/>
            </a:pPr>
            <a:r>
              <a:rPr lang="en-US" sz="2015" b="0" i="0" u="none" strike="noStrike" cap="none">
                <a:solidFill>
                  <a:schemeClr val="dk1"/>
                </a:solidFill>
                <a:latin typeface="Arial"/>
                <a:ea typeface="Arial"/>
                <a:cs typeface="Arial"/>
                <a:sym typeface="Arial"/>
              </a:rPr>
              <a:t>Liaisons from Strategic Planning Committee to task forces will continue to ensure a flow of communication, feedback and updates</a:t>
            </a:r>
            <a:endParaRPr sz="2015" b="0" i="0" u="none" strike="noStrike" cap="none">
              <a:solidFill>
                <a:schemeClr val="dk1"/>
              </a:solidFill>
              <a:latin typeface="Arial"/>
              <a:ea typeface="Arial"/>
              <a:cs typeface="Arial"/>
              <a:sym typeface="Arial"/>
            </a:endParaRPr>
          </a:p>
          <a:p>
            <a:pPr marL="182880" marR="0" lvl="0" indent="-182880" algn="l" rtl="0">
              <a:lnSpc>
                <a:spcPct val="80000"/>
              </a:lnSpc>
              <a:spcBef>
                <a:spcPts val="1603"/>
              </a:spcBef>
              <a:spcAft>
                <a:spcPts val="0"/>
              </a:spcAft>
              <a:buClr>
                <a:schemeClr val="accent1"/>
              </a:buClr>
              <a:buSzPts val="1713"/>
              <a:buFont typeface="Arial"/>
              <a:buChar char="•"/>
            </a:pPr>
            <a:r>
              <a:rPr lang="en-US" sz="2015" b="0" i="0" u="none" strike="noStrike" cap="none">
                <a:solidFill>
                  <a:schemeClr val="dk1"/>
                </a:solidFill>
                <a:latin typeface="Arial"/>
                <a:ea typeface="Arial"/>
                <a:cs typeface="Arial"/>
                <a:sym typeface="Arial"/>
              </a:rPr>
              <a:t>Broad participation from MPS community</a:t>
            </a:r>
            <a:endParaRPr sz="2015" b="0" i="0" u="none" strike="noStrike" cap="none">
              <a:solidFill>
                <a:schemeClr val="dk1"/>
              </a:solidFill>
              <a:latin typeface="Arial"/>
              <a:ea typeface="Arial"/>
              <a:cs typeface="Arial"/>
              <a:sym typeface="Arial"/>
            </a:endParaRPr>
          </a:p>
          <a:p>
            <a:pPr marL="182880" marR="0" lvl="0" indent="-74120" algn="l" rtl="0">
              <a:lnSpc>
                <a:spcPct val="80000"/>
              </a:lnSpc>
              <a:spcBef>
                <a:spcPts val="1603"/>
              </a:spcBef>
              <a:spcAft>
                <a:spcPts val="0"/>
              </a:spcAft>
              <a:buClr>
                <a:schemeClr val="accent1"/>
              </a:buClr>
              <a:buSzPts val="1713"/>
              <a:buFont typeface="Arial"/>
              <a:buNone/>
            </a:pPr>
            <a:endParaRPr sz="2015" b="0" i="0" u="none" strike="noStrike" cap="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Next Steps</a:t>
            </a:r>
            <a:endParaRPr sz="4000" b="0" i="0" u="none" strike="noStrike" cap="none">
              <a:solidFill>
                <a:schemeClr val="dk2"/>
              </a:solidFill>
              <a:latin typeface="Arial"/>
              <a:ea typeface="Arial"/>
              <a:cs typeface="Arial"/>
              <a:sym typeface="Arial"/>
            </a:endParaRPr>
          </a:p>
        </p:txBody>
      </p:sp>
      <p:sp>
        <p:nvSpPr>
          <p:cNvPr id="190" name="Shape 190"/>
          <p:cNvSpPr txBox="1">
            <a:spLocks noGrp="1"/>
          </p:cNvSpPr>
          <p:nvPr>
            <p:ph type="body" idx="1"/>
          </p:nvPr>
        </p:nvSpPr>
        <p:spPr>
          <a:xfrm>
            <a:off x="457200" y="1610962"/>
            <a:ext cx="8229600" cy="4876800"/>
          </a:xfrm>
          <a:prstGeom prst="rect">
            <a:avLst/>
          </a:prstGeom>
          <a:noFill/>
          <a:ln>
            <a:noFill/>
          </a:ln>
        </p:spPr>
        <p:txBody>
          <a:bodyPr spcFirstLastPara="1" wrap="square" lIns="91425" tIns="45700" rIns="91425" bIns="45700" anchor="t" anchorCtr="0">
            <a:noAutofit/>
          </a:bodyPr>
          <a:lstStyle/>
          <a:p>
            <a:pPr marL="182880" marR="0" lvl="0" indent="-182880" algn="l" rtl="0">
              <a:spcBef>
                <a:spcPts val="1000"/>
              </a:spcBef>
              <a:spcAft>
                <a:spcPts val="0"/>
              </a:spcAft>
              <a:buClr>
                <a:schemeClr val="accent1"/>
              </a:buClr>
              <a:buSzPts val="2040"/>
              <a:buFont typeface="Arial"/>
              <a:buChar char="•"/>
            </a:pPr>
            <a:r>
              <a:rPr lang="en-US"/>
              <a:t>Distribute plan to MPS </a:t>
            </a:r>
            <a:r>
              <a:rPr lang="en-US" sz="2400" b="0" i="0" u="none" strike="noStrike" cap="none">
                <a:solidFill>
                  <a:schemeClr val="dk1"/>
                </a:solidFill>
                <a:latin typeface="Arial"/>
                <a:ea typeface="Arial"/>
                <a:cs typeface="Arial"/>
                <a:sym typeface="Arial"/>
              </a:rPr>
              <a:t>District </a:t>
            </a:r>
            <a:r>
              <a:rPr lang="en-US"/>
              <a:t>Staff</a:t>
            </a:r>
            <a:r>
              <a:rPr lang="en-US" sz="2400" b="0" i="0" u="none" strike="noStrike" cap="none">
                <a:solidFill>
                  <a:schemeClr val="dk1"/>
                </a:solidFill>
                <a:latin typeface="Arial"/>
                <a:ea typeface="Arial"/>
                <a:cs typeface="Arial"/>
                <a:sym typeface="Arial"/>
              </a:rPr>
              <a:t> and </a:t>
            </a:r>
            <a:r>
              <a:rPr lang="en-US"/>
              <a:t>Parent Community</a:t>
            </a:r>
            <a:r>
              <a:rPr lang="en-US" sz="2400" b="0" i="0" u="none" strike="noStrike" cap="none">
                <a:solidFill>
                  <a:schemeClr val="dk1"/>
                </a:solidFill>
                <a:latin typeface="Arial"/>
                <a:ea typeface="Arial"/>
                <a:cs typeface="Arial"/>
                <a:sym typeface="Arial"/>
              </a:rPr>
              <a:t> </a:t>
            </a:r>
            <a:endParaRPr sz="2400" b="0" i="0" u="none" strike="noStrike" cap="none">
              <a:solidFill>
                <a:schemeClr val="dk1"/>
              </a:solidFill>
              <a:latin typeface="Arial"/>
              <a:ea typeface="Arial"/>
              <a:cs typeface="Arial"/>
              <a:sym typeface="Arial"/>
            </a:endParaRPr>
          </a:p>
          <a:p>
            <a:pPr marL="182880" marR="0" lvl="0" indent="-182880" algn="l" rtl="0">
              <a:spcBef>
                <a:spcPts val="1000"/>
              </a:spcBef>
              <a:spcAft>
                <a:spcPts val="0"/>
              </a:spcAft>
              <a:buClr>
                <a:schemeClr val="accent1"/>
              </a:buClr>
              <a:buSzPts val="2040"/>
              <a:buFont typeface="Arial"/>
              <a:buChar char="•"/>
            </a:pPr>
            <a:r>
              <a:rPr lang="en-US"/>
              <a:t>Gather feedback </a:t>
            </a:r>
            <a:r>
              <a:rPr lang="en-US" sz="2400" b="0" i="0" u="none" strike="noStrike" cap="none">
                <a:solidFill>
                  <a:schemeClr val="dk1"/>
                </a:solidFill>
                <a:latin typeface="Arial"/>
                <a:ea typeface="Arial"/>
                <a:cs typeface="Arial"/>
                <a:sym typeface="Arial"/>
              </a:rPr>
              <a:t>by May 9th – via survey, revise plan as needed</a:t>
            </a:r>
            <a:endParaRPr/>
          </a:p>
          <a:p>
            <a:pPr marL="182880" marR="0" lvl="0" indent="-182880" algn="l" rtl="0">
              <a:spcBef>
                <a:spcPts val="100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Bring Strategic Plan Goals and Objectives back to School Committee for Approval at June 6, 2018 meeting</a:t>
            </a:r>
            <a:endParaRPr sz="2400" b="0" i="0" u="none" strike="noStrike" cap="none">
              <a:solidFill>
                <a:schemeClr val="dk1"/>
              </a:solidFill>
              <a:latin typeface="Arial"/>
              <a:ea typeface="Arial"/>
              <a:cs typeface="Arial"/>
              <a:sym typeface="Arial"/>
            </a:endParaRPr>
          </a:p>
          <a:p>
            <a:pPr marL="182880" marR="0" lvl="0" indent="-182880" algn="l" rtl="0">
              <a:spcBef>
                <a:spcPts val="1000"/>
              </a:spcBef>
              <a:spcAft>
                <a:spcPts val="0"/>
              </a:spcAft>
              <a:buClr>
                <a:schemeClr val="accent1"/>
              </a:buClr>
              <a:buSzPts val="2040"/>
              <a:buFont typeface="Arial"/>
              <a:buChar char="•"/>
            </a:pPr>
            <a:r>
              <a:rPr lang="en-US"/>
              <a:t>Pursue development of Facilities Goal</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533400"/>
            <a:ext cx="8229600" cy="1066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Strategic Planning Liaisons with Task Forces</a:t>
            </a:r>
            <a:endParaRPr/>
          </a:p>
        </p:txBody>
      </p:sp>
      <p:sp>
        <p:nvSpPr>
          <p:cNvPr id="197" name="Shape 197"/>
          <p:cNvSpPr txBox="1">
            <a:spLocks noGrp="1"/>
          </p:cNvSpPr>
          <p:nvPr>
            <p:ph type="body" idx="1"/>
          </p:nvPr>
        </p:nvSpPr>
        <p:spPr>
          <a:xfrm>
            <a:off x="457200" y="1600200"/>
            <a:ext cx="8229600" cy="4876800"/>
          </a:xfrm>
          <a:prstGeom prst="rect">
            <a:avLst/>
          </a:prstGeom>
        </p:spPr>
        <p:txBody>
          <a:bodyPr spcFirstLastPara="1" wrap="square" lIns="91425" tIns="91425" rIns="91425" bIns="91425" anchor="t" anchorCtr="0">
            <a:noAutofit/>
          </a:bodyPr>
          <a:lstStyle/>
          <a:p>
            <a:pPr marL="0" lvl="0" indent="0">
              <a:spcBef>
                <a:spcPts val="480"/>
              </a:spcBef>
              <a:spcAft>
                <a:spcPts val="0"/>
              </a:spcAft>
              <a:buNone/>
            </a:pPr>
            <a:endParaRPr/>
          </a:p>
        </p:txBody>
      </p:sp>
      <p:graphicFrame>
        <p:nvGraphicFramePr>
          <p:cNvPr id="198" name="Shape 198"/>
          <p:cNvGraphicFramePr/>
          <p:nvPr/>
        </p:nvGraphicFramePr>
        <p:xfrm>
          <a:off x="952500" y="2286000"/>
          <a:ext cx="7239000" cy="2803979"/>
        </p:xfrm>
        <a:graphic>
          <a:graphicData uri="http://schemas.openxmlformats.org/drawingml/2006/table">
            <a:tbl>
              <a:tblPr>
                <a:noFill/>
                <a:tableStyleId>{3D514B28-1E7D-4E9F-B1F4-AB72D835C352}</a:tableStyleId>
              </a:tblPr>
              <a:tblGrid>
                <a:gridCol w="2413000"/>
                <a:gridCol w="2413000"/>
                <a:gridCol w="2413000"/>
              </a:tblGrid>
              <a:tr h="381000">
                <a:tc>
                  <a:txBody>
                    <a:bodyPr/>
                    <a:lstStyle/>
                    <a:p>
                      <a:pPr marL="0" lvl="0" indent="0">
                        <a:spcBef>
                          <a:spcPts val="0"/>
                        </a:spcBef>
                        <a:spcAft>
                          <a:spcPts val="0"/>
                        </a:spcAft>
                        <a:buNone/>
                      </a:pPr>
                      <a:r>
                        <a:rPr lang="en-US" b="1"/>
                        <a:t>Task Force</a:t>
                      </a:r>
                      <a:endParaRPr b="1"/>
                    </a:p>
                  </a:txBody>
                  <a:tcPr marL="91425" marR="91425" marT="91425" marB="91425">
                    <a:solidFill>
                      <a:srgbClr val="CCCCCC"/>
                    </a:solidFill>
                  </a:tcPr>
                </a:tc>
                <a:tc>
                  <a:txBody>
                    <a:bodyPr/>
                    <a:lstStyle/>
                    <a:p>
                      <a:pPr marL="0" lvl="0" indent="0">
                        <a:spcBef>
                          <a:spcPts val="0"/>
                        </a:spcBef>
                        <a:spcAft>
                          <a:spcPts val="0"/>
                        </a:spcAft>
                        <a:buNone/>
                      </a:pPr>
                      <a:r>
                        <a:rPr lang="en-US" b="1"/>
                        <a:t>Liaison</a:t>
                      </a:r>
                      <a:endParaRPr b="1"/>
                    </a:p>
                  </a:txBody>
                  <a:tcPr marL="91425" marR="91425" marT="91425" marB="91425">
                    <a:solidFill>
                      <a:srgbClr val="CCCCCC"/>
                    </a:solidFill>
                  </a:tcPr>
                </a:tc>
                <a:tc>
                  <a:txBody>
                    <a:bodyPr/>
                    <a:lstStyle/>
                    <a:p>
                      <a:pPr marL="0" lvl="0" indent="0" rtl="0">
                        <a:spcBef>
                          <a:spcPts val="0"/>
                        </a:spcBef>
                        <a:spcAft>
                          <a:spcPts val="0"/>
                        </a:spcAft>
                        <a:buNone/>
                      </a:pPr>
                      <a:r>
                        <a:rPr lang="en-US" b="1"/>
                        <a:t>Title</a:t>
                      </a:r>
                      <a:endParaRPr b="1"/>
                    </a:p>
                  </a:txBody>
                  <a:tcPr marL="91425" marR="91425" marT="91425" marB="91425">
                    <a:solidFill>
                      <a:srgbClr val="CCCCCC"/>
                    </a:solidFill>
                  </a:tcPr>
                </a:tc>
              </a:tr>
              <a:tr h="381000">
                <a:tc>
                  <a:txBody>
                    <a:bodyPr/>
                    <a:lstStyle/>
                    <a:p>
                      <a:pPr marL="0" lvl="0" indent="0">
                        <a:spcBef>
                          <a:spcPts val="0"/>
                        </a:spcBef>
                        <a:spcAft>
                          <a:spcPts val="0"/>
                        </a:spcAft>
                        <a:buNone/>
                      </a:pPr>
                      <a:r>
                        <a:rPr lang="en-US"/>
                        <a:t>Curriculum &amp; Instruction</a:t>
                      </a:r>
                      <a:endParaRPr/>
                    </a:p>
                  </a:txBody>
                  <a:tcPr marL="91425" marR="91425" marT="91425" marB="91425"/>
                </a:tc>
                <a:tc>
                  <a:txBody>
                    <a:bodyPr/>
                    <a:lstStyle/>
                    <a:p>
                      <a:pPr marL="0" lvl="0" indent="0">
                        <a:spcBef>
                          <a:spcPts val="0"/>
                        </a:spcBef>
                        <a:spcAft>
                          <a:spcPts val="0"/>
                        </a:spcAft>
                        <a:buNone/>
                      </a:pPr>
                      <a:r>
                        <a:rPr lang="en-US"/>
                        <a:t>Michelle Kreuzer</a:t>
                      </a:r>
                      <a:endParaRPr/>
                    </a:p>
                  </a:txBody>
                  <a:tcPr marL="91425" marR="91425" marT="91425" marB="91425"/>
                </a:tc>
                <a:tc>
                  <a:txBody>
                    <a:bodyPr/>
                    <a:lstStyle/>
                    <a:p>
                      <a:pPr marL="0" lvl="0" indent="0" rtl="0">
                        <a:spcBef>
                          <a:spcPts val="0"/>
                        </a:spcBef>
                        <a:spcAft>
                          <a:spcPts val="0"/>
                        </a:spcAft>
                        <a:buNone/>
                      </a:pPr>
                      <a:r>
                        <a:rPr lang="en-US"/>
                        <a:t>Mathematics Director K-12</a:t>
                      </a:r>
                      <a:endParaRPr/>
                    </a:p>
                  </a:txBody>
                  <a:tcPr marL="91425" marR="91425" marT="91425" marB="91425"/>
                </a:tc>
              </a:tr>
              <a:tr h="381000">
                <a:tc>
                  <a:txBody>
                    <a:bodyPr/>
                    <a:lstStyle/>
                    <a:p>
                      <a:pPr marL="0" lvl="0" indent="0">
                        <a:spcBef>
                          <a:spcPts val="0"/>
                        </a:spcBef>
                        <a:spcAft>
                          <a:spcPts val="0"/>
                        </a:spcAft>
                        <a:buNone/>
                      </a:pPr>
                      <a:r>
                        <a:rPr lang="en-US"/>
                        <a:t>Technology</a:t>
                      </a:r>
                      <a:endParaRPr/>
                    </a:p>
                  </a:txBody>
                  <a:tcPr marL="91425" marR="91425" marT="91425" marB="91425"/>
                </a:tc>
                <a:tc>
                  <a:txBody>
                    <a:bodyPr/>
                    <a:lstStyle/>
                    <a:p>
                      <a:pPr marL="0" lvl="0" indent="0">
                        <a:spcBef>
                          <a:spcPts val="0"/>
                        </a:spcBef>
                        <a:spcAft>
                          <a:spcPts val="0"/>
                        </a:spcAft>
                        <a:buNone/>
                      </a:pPr>
                      <a:r>
                        <a:rPr lang="en-US"/>
                        <a:t>AJ Melanson</a:t>
                      </a:r>
                      <a:endParaRPr/>
                    </a:p>
                  </a:txBody>
                  <a:tcPr marL="91425" marR="91425" marT="91425" marB="91425"/>
                </a:tc>
                <a:tc>
                  <a:txBody>
                    <a:bodyPr/>
                    <a:lstStyle/>
                    <a:p>
                      <a:pPr marL="0" lvl="0" indent="0" rtl="0">
                        <a:spcBef>
                          <a:spcPts val="0"/>
                        </a:spcBef>
                        <a:spcAft>
                          <a:spcPts val="0"/>
                        </a:spcAft>
                        <a:buNone/>
                      </a:pPr>
                      <a:r>
                        <a:rPr lang="en-US"/>
                        <a:t>Educational Technology Director</a:t>
                      </a:r>
                      <a:endParaRPr/>
                    </a:p>
                  </a:txBody>
                  <a:tcPr marL="91425" marR="91425" marT="91425" marB="91425"/>
                </a:tc>
              </a:tr>
              <a:tr h="381000">
                <a:tc>
                  <a:txBody>
                    <a:bodyPr/>
                    <a:lstStyle/>
                    <a:p>
                      <a:pPr marL="0" lvl="0" indent="0">
                        <a:spcBef>
                          <a:spcPts val="0"/>
                        </a:spcBef>
                        <a:spcAft>
                          <a:spcPts val="0"/>
                        </a:spcAft>
                        <a:buNone/>
                      </a:pPr>
                      <a:r>
                        <a:rPr lang="en-US"/>
                        <a:t>Data Use</a:t>
                      </a:r>
                      <a:endParaRPr/>
                    </a:p>
                  </a:txBody>
                  <a:tcPr marL="91425" marR="91425" marT="91425" marB="91425"/>
                </a:tc>
                <a:tc>
                  <a:txBody>
                    <a:bodyPr/>
                    <a:lstStyle/>
                    <a:p>
                      <a:pPr marL="0" lvl="0" indent="0">
                        <a:spcBef>
                          <a:spcPts val="0"/>
                        </a:spcBef>
                        <a:spcAft>
                          <a:spcPts val="0"/>
                        </a:spcAft>
                        <a:buNone/>
                      </a:pPr>
                      <a:r>
                        <a:rPr lang="en-US"/>
                        <a:t>Spencer Blasdale/ Vy Vu</a:t>
                      </a:r>
                      <a:endParaRPr/>
                    </a:p>
                  </a:txBody>
                  <a:tcPr marL="91425" marR="91425" marT="91425" marB="91425"/>
                </a:tc>
                <a:tc>
                  <a:txBody>
                    <a:bodyPr/>
                    <a:lstStyle/>
                    <a:p>
                      <a:pPr marL="0" lvl="0" indent="0" rtl="0">
                        <a:spcBef>
                          <a:spcPts val="0"/>
                        </a:spcBef>
                        <a:spcAft>
                          <a:spcPts val="0"/>
                        </a:spcAft>
                        <a:buNone/>
                      </a:pPr>
                      <a:r>
                        <a:rPr lang="en-US"/>
                        <a:t>Parent/ Data Specialist</a:t>
                      </a:r>
                      <a:endParaRPr/>
                    </a:p>
                  </a:txBody>
                  <a:tcPr marL="91425" marR="91425" marT="91425" marB="91425"/>
                </a:tc>
              </a:tr>
              <a:tr h="381000">
                <a:tc>
                  <a:txBody>
                    <a:bodyPr/>
                    <a:lstStyle/>
                    <a:p>
                      <a:pPr marL="0" lvl="0" indent="0">
                        <a:spcBef>
                          <a:spcPts val="0"/>
                        </a:spcBef>
                        <a:spcAft>
                          <a:spcPts val="0"/>
                        </a:spcAft>
                        <a:buNone/>
                      </a:pPr>
                      <a:r>
                        <a:rPr lang="en-US"/>
                        <a:t>Cultural Competency</a:t>
                      </a:r>
                      <a:endParaRPr/>
                    </a:p>
                  </a:txBody>
                  <a:tcPr marL="91425" marR="91425" marT="91425" marB="91425"/>
                </a:tc>
                <a:tc>
                  <a:txBody>
                    <a:bodyPr/>
                    <a:lstStyle/>
                    <a:p>
                      <a:pPr marL="0" lvl="0" indent="0">
                        <a:spcBef>
                          <a:spcPts val="0"/>
                        </a:spcBef>
                        <a:spcAft>
                          <a:spcPts val="0"/>
                        </a:spcAft>
                        <a:buNone/>
                      </a:pPr>
                      <a:r>
                        <a:rPr lang="en-US"/>
                        <a:t>Dr. Karen Spaulding and Dr. Elaine McNeil-Girmai</a:t>
                      </a:r>
                      <a:endParaRPr/>
                    </a:p>
                  </a:txBody>
                  <a:tcPr marL="91425" marR="91425" marT="91425" marB="91425"/>
                </a:tc>
                <a:tc>
                  <a:txBody>
                    <a:bodyPr/>
                    <a:lstStyle/>
                    <a:p>
                      <a:pPr marL="0" lvl="0" indent="0" rtl="0">
                        <a:spcBef>
                          <a:spcPts val="0"/>
                        </a:spcBef>
                        <a:spcAft>
                          <a:spcPts val="0"/>
                        </a:spcAft>
                        <a:buNone/>
                      </a:pPr>
                      <a:r>
                        <a:rPr lang="en-US"/>
                        <a:t>Principals</a:t>
                      </a:r>
                      <a:endParaRPr/>
                    </a:p>
                  </a:txBody>
                  <a:tcPr marL="91425" marR="91425" marT="91425" marB="91425"/>
                </a:tc>
              </a:tr>
              <a:tr h="381000">
                <a:tc>
                  <a:txBody>
                    <a:bodyPr/>
                    <a:lstStyle/>
                    <a:p>
                      <a:pPr marL="0" lvl="0" indent="0">
                        <a:spcBef>
                          <a:spcPts val="0"/>
                        </a:spcBef>
                        <a:spcAft>
                          <a:spcPts val="0"/>
                        </a:spcAft>
                        <a:buNone/>
                      </a:pPr>
                      <a:r>
                        <a:rPr lang="en-US"/>
                        <a:t>Social Emotional Learning</a:t>
                      </a:r>
                      <a:endParaRPr/>
                    </a:p>
                  </a:txBody>
                  <a:tcPr marL="91425" marR="91425" marT="91425" marB="91425"/>
                </a:tc>
                <a:tc>
                  <a:txBody>
                    <a:bodyPr/>
                    <a:lstStyle/>
                    <a:p>
                      <a:pPr marL="0" lvl="0" indent="0">
                        <a:spcBef>
                          <a:spcPts val="0"/>
                        </a:spcBef>
                        <a:spcAft>
                          <a:spcPts val="0"/>
                        </a:spcAft>
                        <a:buNone/>
                      </a:pPr>
                      <a:r>
                        <a:rPr lang="en-US"/>
                        <a:t>Janet Sheehan</a:t>
                      </a:r>
                      <a:endParaRPr/>
                    </a:p>
                  </a:txBody>
                  <a:tcPr marL="91425" marR="91425" marT="91425" marB="91425"/>
                </a:tc>
                <a:tc>
                  <a:txBody>
                    <a:bodyPr/>
                    <a:lstStyle/>
                    <a:p>
                      <a:pPr marL="0" lvl="0" indent="0" rtl="0">
                        <a:spcBef>
                          <a:spcPts val="0"/>
                        </a:spcBef>
                        <a:spcAft>
                          <a:spcPts val="0"/>
                        </a:spcAft>
                        <a:buNone/>
                      </a:pPr>
                      <a:r>
                        <a:rPr lang="en-US"/>
                        <a:t>Assistant Superintendent</a:t>
                      </a:r>
                      <a:endParaRPr/>
                    </a:p>
                  </a:txBody>
                  <a:tcPr marL="91425" marR="91425" marT="91425" marB="91425"/>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3600"/>
              <a:buFont typeface="Arial"/>
              <a:buNone/>
            </a:pPr>
            <a:r>
              <a:rPr lang="en-US" sz="3600" b="0" i="0" u="none" strike="noStrike" cap="none">
                <a:solidFill>
                  <a:schemeClr val="dk2"/>
                </a:solidFill>
                <a:latin typeface="Arial"/>
                <a:ea typeface="Arial"/>
                <a:cs typeface="Arial"/>
                <a:sym typeface="Arial"/>
              </a:rPr>
              <a:t>Strategic Planning Advisory Committee Members</a:t>
            </a:r>
            <a:endParaRPr sz="3600" b="0" i="0" u="none" strike="noStrike" cap="none">
              <a:solidFill>
                <a:schemeClr val="dk2"/>
              </a:solidFill>
              <a:latin typeface="Arial"/>
              <a:ea typeface="Arial"/>
              <a:cs typeface="Arial"/>
              <a:sym typeface="Arial"/>
            </a:endParaRPr>
          </a:p>
        </p:txBody>
      </p:sp>
      <p:sp>
        <p:nvSpPr>
          <p:cNvPr id="204" name="Shape 204"/>
          <p:cNvSpPr txBox="1">
            <a:spLocks noGrp="1"/>
          </p:cNvSpPr>
          <p:nvPr>
            <p:ph type="body" idx="1"/>
          </p:nvPr>
        </p:nvSpPr>
        <p:spPr>
          <a:xfrm>
            <a:off x="457200" y="1642535"/>
            <a:ext cx="8229600" cy="4876800"/>
          </a:xfrm>
          <a:prstGeom prst="rect">
            <a:avLst/>
          </a:prstGeom>
          <a:noFill/>
          <a:ln>
            <a:noFill/>
          </a:ln>
        </p:spPr>
        <p:txBody>
          <a:bodyPr spcFirstLastPara="1" wrap="square" lIns="91425" tIns="45700" rIns="91425" bIns="45700" anchor="t" anchorCtr="0">
            <a:noAutofit/>
          </a:bodyPr>
          <a:lstStyle/>
          <a:p>
            <a:pPr marL="182880" marR="0" lvl="0" indent="-182880" algn="l" rtl="0">
              <a:lnSpc>
                <a:spcPct val="90000"/>
              </a:lnSpc>
              <a:spcBef>
                <a:spcPts val="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Steve Paxhia, Parent, Subcommittee Co-Chair</a:t>
            </a:r>
            <a:endParaRPr/>
          </a:p>
          <a:p>
            <a:pPr marL="182880" marR="0" lvl="0" indent="-182880" algn="l" rtl="0">
              <a:lnSpc>
                <a:spcPct val="90000"/>
              </a:lnSpc>
              <a:spcBef>
                <a:spcPts val="4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Ada Rosmarin, SC Member, Subcommittee Co-Chair</a:t>
            </a:r>
            <a:endParaRPr/>
          </a:p>
          <a:p>
            <a:pPr marL="182880" marR="0" lvl="0" indent="-182880" algn="l" rtl="0">
              <a:lnSpc>
                <a:spcPct val="90000"/>
              </a:lnSpc>
              <a:spcBef>
                <a:spcPts val="480"/>
              </a:spcBef>
              <a:spcAft>
                <a:spcPts val="0"/>
              </a:spcAft>
              <a:buClr>
                <a:schemeClr val="accent1"/>
              </a:buClr>
              <a:buSzPts val="2040"/>
              <a:buFont typeface="Arial"/>
              <a:buChar char="•"/>
            </a:pPr>
            <a:r>
              <a:rPr lang="en-US"/>
              <a:t>Dr. </a:t>
            </a:r>
            <a:r>
              <a:rPr lang="en-US" sz="2400" b="0" i="0" u="none" strike="noStrike" cap="none">
                <a:solidFill>
                  <a:schemeClr val="dk1"/>
                </a:solidFill>
                <a:latin typeface="Arial"/>
                <a:ea typeface="Arial"/>
                <a:cs typeface="Arial"/>
                <a:sym typeface="Arial"/>
              </a:rPr>
              <a:t>Kevin Donahue, SC Chair</a:t>
            </a:r>
            <a:endParaRPr/>
          </a:p>
          <a:p>
            <a:pPr marL="182880" marR="0" lvl="0" indent="-182880" algn="l" rtl="0">
              <a:lnSpc>
                <a:spcPct val="90000"/>
              </a:lnSpc>
              <a:spcBef>
                <a:spcPts val="4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Margaret Eberhardt, SC member</a:t>
            </a:r>
            <a:endParaRPr/>
          </a:p>
          <a:p>
            <a:pPr marL="182880" marR="0" lvl="0" indent="-182880" algn="l" rtl="0">
              <a:lnSpc>
                <a:spcPct val="90000"/>
              </a:lnSpc>
              <a:spcBef>
                <a:spcPts val="4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Spencer Blasdale, Parent</a:t>
            </a:r>
            <a:endParaRPr/>
          </a:p>
          <a:p>
            <a:pPr marL="182880" marR="0" lvl="0" indent="-182880" algn="l" rtl="0">
              <a:lnSpc>
                <a:spcPct val="90000"/>
              </a:lnSpc>
              <a:spcBef>
                <a:spcPts val="4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Dr. Elaine McNeil-Girmai, Principal</a:t>
            </a:r>
            <a:endParaRPr/>
          </a:p>
          <a:p>
            <a:pPr marL="182880" marR="0" lvl="0" indent="-182880" algn="l" rtl="0">
              <a:lnSpc>
                <a:spcPct val="90000"/>
              </a:lnSpc>
              <a:spcBef>
                <a:spcPts val="4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Dr. Karen Spaulding, Principal</a:t>
            </a:r>
            <a:endParaRPr/>
          </a:p>
          <a:p>
            <a:pPr marL="182880" marR="0" lvl="0" indent="-182880" algn="l" rtl="0">
              <a:lnSpc>
                <a:spcPct val="90000"/>
              </a:lnSpc>
              <a:spcBef>
                <a:spcPts val="4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A.J. Melanson, Educational Technology Director</a:t>
            </a:r>
            <a:endParaRPr/>
          </a:p>
          <a:p>
            <a:pPr marL="182880" marR="0" lvl="0" indent="-182880" algn="l" rtl="0">
              <a:lnSpc>
                <a:spcPct val="90000"/>
              </a:lnSpc>
              <a:spcBef>
                <a:spcPts val="4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Michelle Kreuzer, Mathematics Director K-12</a:t>
            </a:r>
            <a:endParaRPr sz="2400" b="0" i="0" u="none" strike="noStrike" cap="none">
              <a:solidFill>
                <a:schemeClr val="dk1"/>
              </a:solidFill>
              <a:latin typeface="Arial"/>
              <a:ea typeface="Arial"/>
              <a:cs typeface="Arial"/>
              <a:sym typeface="Arial"/>
            </a:endParaRPr>
          </a:p>
          <a:p>
            <a:pPr marL="182880" marR="0" lvl="0" indent="-182880" algn="l" rtl="0">
              <a:lnSpc>
                <a:spcPct val="90000"/>
              </a:lnSpc>
              <a:spcBef>
                <a:spcPts val="4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Mary Gormley, Superintendent</a:t>
            </a:r>
            <a:endParaRPr/>
          </a:p>
          <a:p>
            <a:pPr marL="182880" marR="0" lvl="0" indent="-182880" algn="l" rtl="0">
              <a:lnSpc>
                <a:spcPct val="90000"/>
              </a:lnSpc>
              <a:spcBef>
                <a:spcPts val="4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Janet Sheehan, Assistant Superintendent</a:t>
            </a:r>
            <a:endParaRPr/>
          </a:p>
          <a:p>
            <a:pPr marL="182880" marR="0" lvl="0" indent="-182880" algn="l" rtl="0">
              <a:lnSpc>
                <a:spcPct val="90000"/>
              </a:lnSpc>
              <a:spcBef>
                <a:spcPts val="480"/>
              </a:spcBef>
              <a:spcAft>
                <a:spcPts val="0"/>
              </a:spcAft>
              <a:buClr>
                <a:schemeClr val="accent1"/>
              </a:buClr>
              <a:buSzPts val="2040"/>
              <a:buFont typeface="Arial"/>
              <a:buChar char="•"/>
            </a:pPr>
            <a:r>
              <a:rPr lang="en-US"/>
              <a:t>Dr. </a:t>
            </a:r>
            <a:r>
              <a:rPr lang="en-US" sz="2400" b="0" i="0" u="none" strike="noStrike" cap="none">
                <a:solidFill>
                  <a:schemeClr val="dk1"/>
                </a:solidFill>
                <a:latin typeface="Arial"/>
                <a:ea typeface="Arial"/>
                <a:cs typeface="Arial"/>
                <a:sym typeface="Arial"/>
              </a:rPr>
              <a:t>Glenn Pavlicek, Assistant Superintendent</a:t>
            </a: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524933" y="2861734"/>
            <a:ext cx="8229600"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Questions/ Discussion</a:t>
            </a:r>
            <a:endParaRPr sz="4000" b="0" i="0" u="none" strike="noStrike" cap="none">
              <a:solidFill>
                <a:schemeClr val="dk2"/>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533400"/>
            <a:ext cx="8229600" cy="990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Background on the Process</a:t>
            </a:r>
            <a:endParaRPr/>
          </a:p>
        </p:txBody>
      </p:sp>
      <p:sp>
        <p:nvSpPr>
          <p:cNvPr id="102" name="Shape 102"/>
          <p:cNvSpPr txBox="1">
            <a:spLocks noGrp="1"/>
          </p:cNvSpPr>
          <p:nvPr>
            <p:ph type="body" idx="1"/>
          </p:nvPr>
        </p:nvSpPr>
        <p:spPr>
          <a:xfrm>
            <a:off x="457200" y="1473750"/>
            <a:ext cx="8229600" cy="4876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200">
              <a:solidFill>
                <a:srgbClr val="000000"/>
              </a:solidFill>
              <a:latin typeface="Cambria"/>
              <a:ea typeface="Cambria"/>
              <a:cs typeface="Cambria"/>
              <a:sym typeface="Cambria"/>
            </a:endParaRPr>
          </a:p>
          <a:p>
            <a:pPr marL="457200" lvl="0" indent="-358140" rtl="0">
              <a:spcBef>
                <a:spcPts val="480"/>
              </a:spcBef>
              <a:spcAft>
                <a:spcPts val="0"/>
              </a:spcAft>
              <a:buSzPts val="2040"/>
              <a:buChar char="•"/>
            </a:pPr>
            <a:r>
              <a:rPr lang="en-US"/>
              <a:t>Work has taken place over three years - 2015-18</a:t>
            </a:r>
            <a:endParaRPr/>
          </a:p>
          <a:p>
            <a:pPr marL="457200" lvl="0" indent="-358140" rtl="0">
              <a:spcBef>
                <a:spcPts val="1000"/>
              </a:spcBef>
              <a:spcAft>
                <a:spcPts val="0"/>
              </a:spcAft>
              <a:buSzPts val="2040"/>
              <a:buChar char="•"/>
            </a:pPr>
            <a:r>
              <a:rPr lang="en-US"/>
              <a:t>Process has evolved over time</a:t>
            </a:r>
            <a:endParaRPr/>
          </a:p>
          <a:p>
            <a:pPr marL="0" lvl="0" indent="0" rtl="0">
              <a:spcBef>
                <a:spcPts val="1000"/>
              </a:spcBef>
              <a:spcAft>
                <a:spcPts val="0"/>
              </a:spcAft>
              <a:buNone/>
            </a:pPr>
            <a:endParaRPr/>
          </a:p>
          <a:p>
            <a:pPr marL="0" lvl="0" indent="0" rtl="0">
              <a:spcBef>
                <a:spcPts val="0"/>
              </a:spcBef>
              <a:spcAft>
                <a:spcPts val="0"/>
              </a:spcAft>
              <a:buClr>
                <a:schemeClr val="dk2"/>
              </a:buClr>
              <a:buSzPts val="4000"/>
              <a:buFont typeface="Arial"/>
              <a:buNone/>
            </a:pPr>
            <a:r>
              <a:rPr lang="en-US" sz="4000">
                <a:solidFill>
                  <a:schemeClr val="dk2"/>
                </a:solidFill>
              </a:rPr>
              <a:t>Strategic Planning Committee Goals</a:t>
            </a:r>
            <a:endParaRPr sz="4000">
              <a:solidFill>
                <a:schemeClr val="dk2"/>
              </a:solidFill>
            </a:endParaRPr>
          </a:p>
          <a:p>
            <a:pPr marL="182880" lvl="0" indent="-182880" rtl="0">
              <a:spcBef>
                <a:spcPts val="0"/>
              </a:spcBef>
              <a:spcAft>
                <a:spcPts val="0"/>
              </a:spcAft>
              <a:buSzPts val="2040"/>
              <a:buChar char="•"/>
            </a:pPr>
            <a:r>
              <a:rPr lang="en-US"/>
              <a:t>Create an expedited strategic planning roadmap and process</a:t>
            </a:r>
            <a:endParaRPr/>
          </a:p>
          <a:p>
            <a:pPr marL="182880" lvl="0" indent="-182880" rtl="0">
              <a:spcBef>
                <a:spcPts val="1680"/>
              </a:spcBef>
              <a:spcAft>
                <a:spcPts val="0"/>
              </a:spcAft>
              <a:buSzPts val="2040"/>
              <a:buChar char="•"/>
            </a:pPr>
            <a:r>
              <a:rPr lang="en-US"/>
              <a:t>Develop a set of actionable strategic initiatives</a:t>
            </a:r>
            <a:endParaRPr/>
          </a:p>
          <a:p>
            <a:pPr marL="182880" lvl="0" indent="-182880" rtl="0">
              <a:spcBef>
                <a:spcPts val="1680"/>
              </a:spcBef>
              <a:spcAft>
                <a:spcPts val="0"/>
              </a:spcAft>
              <a:buSzPts val="2040"/>
              <a:buChar char="•"/>
            </a:pPr>
            <a:r>
              <a:rPr lang="en-US"/>
              <a:t>Initiate a nimble process that includes key stakeholders</a:t>
            </a:r>
            <a:endParaRPr/>
          </a:p>
          <a:p>
            <a:pPr marL="0" lvl="0" indent="0">
              <a:spcBef>
                <a:spcPts val="48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Accomplishments in 2017-18</a:t>
            </a:r>
            <a:endParaRPr sz="4000" b="0" i="0" u="none" strike="noStrike" cap="none">
              <a:solidFill>
                <a:schemeClr val="dk2"/>
              </a:solidFill>
              <a:latin typeface="Arial"/>
              <a:ea typeface="Arial"/>
              <a:cs typeface="Arial"/>
              <a:sym typeface="Arial"/>
            </a:endParaRPr>
          </a:p>
        </p:txBody>
      </p:sp>
      <p:sp>
        <p:nvSpPr>
          <p:cNvPr id="108" name="Shape 108"/>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880" marR="0" lvl="0" indent="-182880" algn="l" rtl="0">
              <a:spcBef>
                <a:spcPts val="0"/>
              </a:spcBef>
              <a:spcAft>
                <a:spcPts val="0"/>
              </a:spcAft>
              <a:buClr>
                <a:schemeClr val="accent1"/>
              </a:buClr>
              <a:buSzPts val="2040"/>
              <a:buFont typeface="Arial"/>
              <a:buChar char="•"/>
            </a:pPr>
            <a:r>
              <a:rPr lang="en-US"/>
              <a:t>D</a:t>
            </a:r>
            <a:r>
              <a:rPr lang="en-US" sz="2400" b="0" i="0" u="none" strike="noStrike" cap="none">
                <a:solidFill>
                  <a:schemeClr val="dk1"/>
                </a:solidFill>
                <a:latin typeface="Arial"/>
                <a:ea typeface="Arial"/>
                <a:cs typeface="Arial"/>
                <a:sym typeface="Arial"/>
              </a:rPr>
              <a:t>evelopment and approval of new MPS Vision Statement after </a:t>
            </a:r>
            <a:r>
              <a:rPr lang="en-US"/>
              <a:t>survey and feedback process</a:t>
            </a:r>
            <a:endParaRPr/>
          </a:p>
          <a:p>
            <a:pPr marL="182880" marR="0" lvl="0" indent="-182880" algn="l" rtl="0">
              <a:spcBef>
                <a:spcPts val="16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Delineation of Strategic Initiatives related to areas identified as priorities by the district</a:t>
            </a:r>
            <a:endParaRPr/>
          </a:p>
          <a:p>
            <a:pPr marL="182880" marR="0" lvl="0" indent="-182880" algn="l" rtl="0">
              <a:spcBef>
                <a:spcPts val="16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Formation of Task Forces to articulate goals, objectives and action plans for each of the five Strategic Initiatives</a:t>
            </a:r>
            <a:endParaRPr/>
          </a:p>
          <a:p>
            <a:pPr marL="182880" marR="0" lvl="0" indent="-182880" algn="l" rtl="0">
              <a:spcBef>
                <a:spcPts val="16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Strategic Planning Liaisons </a:t>
            </a:r>
            <a:r>
              <a:rPr lang="en-US"/>
              <a:t>- to </a:t>
            </a:r>
            <a:r>
              <a:rPr lang="en-US" sz="2400" b="0" i="0" u="none" strike="noStrike" cap="none">
                <a:solidFill>
                  <a:schemeClr val="dk1"/>
                </a:solidFill>
                <a:latin typeface="Arial"/>
                <a:ea typeface="Arial"/>
                <a:cs typeface="Arial"/>
                <a:sym typeface="Arial"/>
              </a:rPr>
              <a:t>foster connections and communication between Strategic Planning Advisory Committee and Task Forces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698775"/>
            <a:ext cx="8229600" cy="990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Sampling of Initiative</a:t>
            </a:r>
            <a:endParaRPr/>
          </a:p>
          <a:p>
            <a:pPr marL="0" lvl="0" indent="0">
              <a:spcBef>
                <a:spcPts val="0"/>
              </a:spcBef>
              <a:spcAft>
                <a:spcPts val="0"/>
              </a:spcAft>
              <a:buClr>
                <a:schemeClr val="dk2"/>
              </a:buClr>
              <a:buSzPts val="4000"/>
              <a:buFont typeface="Arial"/>
              <a:buNone/>
            </a:pPr>
            <a:r>
              <a:rPr lang="en-US"/>
              <a:t>Accomplishments in 2017-18</a:t>
            </a:r>
            <a:endParaRPr/>
          </a:p>
        </p:txBody>
      </p:sp>
      <p:sp>
        <p:nvSpPr>
          <p:cNvPr id="115" name="Shape 115"/>
          <p:cNvSpPr txBox="1">
            <a:spLocks noGrp="1"/>
          </p:cNvSpPr>
          <p:nvPr>
            <p:ph type="body" idx="1"/>
          </p:nvPr>
        </p:nvSpPr>
        <p:spPr>
          <a:xfrm>
            <a:off x="457200" y="1883300"/>
            <a:ext cx="8229600" cy="4876800"/>
          </a:xfrm>
          <a:prstGeom prst="rect">
            <a:avLst/>
          </a:prstGeom>
        </p:spPr>
        <p:txBody>
          <a:bodyPr spcFirstLastPara="1" wrap="square" lIns="91425" tIns="91425" rIns="91425" bIns="91425" anchor="t" anchorCtr="0">
            <a:noAutofit/>
          </a:bodyPr>
          <a:lstStyle/>
          <a:p>
            <a:pPr marL="457200" lvl="0" indent="-358140" rtl="0">
              <a:lnSpc>
                <a:spcPct val="115000"/>
              </a:lnSpc>
              <a:spcBef>
                <a:spcPts val="480"/>
              </a:spcBef>
              <a:spcAft>
                <a:spcPts val="0"/>
              </a:spcAft>
              <a:buSzPts val="2040"/>
              <a:buChar char="•"/>
            </a:pPr>
            <a:r>
              <a:rPr lang="en-US"/>
              <a:t>Plans for Bring Your Own Device Initiative at MHS</a:t>
            </a:r>
            <a:endParaRPr/>
          </a:p>
          <a:p>
            <a:pPr marL="457200" lvl="0" indent="-358140" rtl="0">
              <a:lnSpc>
                <a:spcPct val="115000"/>
              </a:lnSpc>
              <a:spcBef>
                <a:spcPts val="1000"/>
              </a:spcBef>
              <a:spcAft>
                <a:spcPts val="0"/>
              </a:spcAft>
              <a:buSzPts val="2040"/>
              <a:buChar char="•"/>
            </a:pPr>
            <a:r>
              <a:rPr lang="en-US"/>
              <a:t>New English Language Arts Curriculum for Grades K-5</a:t>
            </a:r>
            <a:endParaRPr/>
          </a:p>
          <a:p>
            <a:pPr marL="457200" lvl="0" indent="-358140" rtl="0">
              <a:lnSpc>
                <a:spcPct val="115000"/>
              </a:lnSpc>
              <a:spcBef>
                <a:spcPts val="1000"/>
              </a:spcBef>
              <a:spcAft>
                <a:spcPts val="0"/>
              </a:spcAft>
              <a:buSzPts val="2040"/>
              <a:buChar char="•"/>
            </a:pPr>
            <a:r>
              <a:rPr lang="en-US">
                <a:solidFill>
                  <a:srgbClr val="000000"/>
                </a:solidFill>
              </a:rPr>
              <a:t>Increasing the number of students of color in Athletics and Fine Arts - starting when they are young (Tucker - serving as a model for District)</a:t>
            </a:r>
            <a:endParaRPr>
              <a:solidFill>
                <a:srgbClr val="000000"/>
              </a:solidFill>
            </a:endParaRPr>
          </a:p>
          <a:p>
            <a:pPr marL="457200" marR="0" lvl="0" indent="-358140" algn="l" rtl="0">
              <a:lnSpc>
                <a:spcPct val="115000"/>
              </a:lnSpc>
              <a:spcBef>
                <a:spcPts val="1000"/>
              </a:spcBef>
              <a:spcAft>
                <a:spcPts val="1000"/>
              </a:spcAft>
              <a:buSzPts val="2040"/>
              <a:buChar char="•"/>
            </a:pPr>
            <a:r>
              <a:rPr lang="en-US">
                <a:solidFill>
                  <a:srgbClr val="000000"/>
                </a:solidFill>
              </a:rPr>
              <a:t>Partnership with ExSEL Network to help develop a systematic approach to Social Emotional Learning</a:t>
            </a:r>
            <a:endParaRPr>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215249" y="533400"/>
            <a:ext cx="8749826"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3600"/>
              <a:buFont typeface="Arial"/>
              <a:buNone/>
            </a:pPr>
            <a:r>
              <a:rPr lang="en-US" sz="3600" b="0" i="0" u="none" strike="noStrike" cap="none">
                <a:solidFill>
                  <a:schemeClr val="dk2"/>
                </a:solidFill>
                <a:latin typeface="Arial"/>
                <a:ea typeface="Arial"/>
                <a:cs typeface="Arial"/>
                <a:sym typeface="Arial"/>
              </a:rPr>
              <a:t>Vision Statement </a:t>
            </a:r>
            <a:br>
              <a:rPr lang="en-US" sz="3600" b="0" i="0" u="none" strike="noStrike" cap="none">
                <a:solidFill>
                  <a:schemeClr val="dk2"/>
                </a:solidFill>
                <a:latin typeface="Arial"/>
                <a:ea typeface="Arial"/>
                <a:cs typeface="Arial"/>
                <a:sym typeface="Arial"/>
              </a:rPr>
            </a:br>
            <a:r>
              <a:rPr lang="en-US" sz="1979" b="0" i="0" u="none" strike="noStrike" cap="none">
                <a:solidFill>
                  <a:schemeClr val="dk2"/>
                </a:solidFill>
                <a:latin typeface="Arial"/>
                <a:ea typeface="Arial"/>
                <a:cs typeface="Arial"/>
                <a:sym typeface="Arial"/>
              </a:rPr>
              <a:t>Approved November 2017</a:t>
            </a:r>
            <a:endParaRPr sz="1979" b="0" i="0" u="none" strike="noStrike" cap="none">
              <a:solidFill>
                <a:schemeClr val="dk2"/>
              </a:solidFill>
              <a:latin typeface="Arial"/>
              <a:ea typeface="Arial"/>
              <a:cs typeface="Arial"/>
              <a:sym typeface="Arial"/>
            </a:endParaRPr>
          </a:p>
        </p:txBody>
      </p:sp>
      <p:sp>
        <p:nvSpPr>
          <p:cNvPr id="122" name="Shape 122"/>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274320" marR="0" lvl="1" indent="0" algn="l" rtl="0">
              <a:spcBef>
                <a:spcPts val="0"/>
              </a:spcBef>
              <a:spcAft>
                <a:spcPts val="0"/>
              </a:spcAft>
              <a:buClr>
                <a:schemeClr val="accent1"/>
              </a:buClr>
              <a:buSzPts val="1700"/>
              <a:buFont typeface="Arial"/>
              <a:buNone/>
            </a:pPr>
            <a:r>
              <a:rPr lang="en-US" sz="2000" b="0" i="0" u="none" strike="noStrike" cap="none">
                <a:solidFill>
                  <a:schemeClr val="dk1"/>
                </a:solidFill>
                <a:latin typeface="Arial"/>
                <a:ea typeface="Arial"/>
                <a:cs typeface="Arial"/>
                <a:sym typeface="Arial"/>
              </a:rPr>
              <a:t>We, the Milton Public Schools, envision a district with excellent instruction in every classroom, where learning experiences are aligned with students’ individual strengths and needs, and where attention to academic and social emotional growth are balanced so that every child achieves at high levels and develops a strong sense of self.  We see a district of intellectual discourse and professional learning at all levels- students, faculty, and administration- in which there are structures and processes for continual reflection, innovation, and data driven decision-making.  We know that such a district is achievable if: we facilitate instruction that instills a passion for learning, curiosity, and critical thinking skills; we are committed to cultural competency; we foster a positive approach to the behavioral health of children; and we build strong partnerships with families and the community.</a:t>
            </a:r>
            <a:endParaRPr/>
          </a:p>
          <a:p>
            <a:pPr marL="182880" marR="0" lvl="0" indent="-53339" algn="l" rtl="0">
              <a:spcBef>
                <a:spcPts val="480"/>
              </a:spcBef>
              <a:spcAft>
                <a:spcPts val="0"/>
              </a:spcAft>
              <a:buClr>
                <a:schemeClr val="accent1"/>
              </a:buClr>
              <a:buSzPts val="2040"/>
              <a:buFont typeface="Arial"/>
              <a:buNone/>
            </a:pPr>
            <a:endParaRPr sz="2400" b="0" i="0" u="none" strike="noStrike" cap="none">
              <a:solidFill>
                <a:schemeClr val="dk1"/>
              </a:solidFill>
              <a:latin typeface="Arial"/>
              <a:ea typeface="Arial"/>
              <a:cs typeface="Arial"/>
              <a:sym typeface="Arial"/>
            </a:endParaRPr>
          </a:p>
          <a:p>
            <a:pPr marL="457200" marR="0" lvl="1" indent="-53340" algn="l" rtl="0">
              <a:spcBef>
                <a:spcPts val="480"/>
              </a:spcBef>
              <a:spcAft>
                <a:spcPts val="0"/>
              </a:spcAft>
              <a:buClr>
                <a:schemeClr val="accent1"/>
              </a:buClr>
              <a:buSzPts val="2040"/>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533575" y="972772"/>
            <a:ext cx="8229600" cy="5330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2"/>
              </a:buClr>
              <a:buSzPts val="4000"/>
              <a:buFont typeface="Arial"/>
              <a:buNone/>
            </a:pPr>
            <a:r>
              <a:rPr lang="en-US"/>
              <a:t>Initiatives, </a:t>
            </a:r>
            <a:r>
              <a:rPr lang="en-US" sz="4000" b="0" i="0" u="none" strike="noStrike" cap="none">
                <a:solidFill>
                  <a:schemeClr val="dk2"/>
                </a:solidFill>
                <a:latin typeface="Arial"/>
                <a:ea typeface="Arial"/>
                <a:cs typeface="Arial"/>
                <a:sym typeface="Arial"/>
              </a:rPr>
              <a:t>Goals and Objectives </a:t>
            </a:r>
            <a:br>
              <a:rPr lang="en-US" sz="4000" b="0" i="0" u="none" strike="noStrike" cap="none">
                <a:solidFill>
                  <a:schemeClr val="dk2"/>
                </a:solidFill>
                <a:latin typeface="Arial"/>
                <a:ea typeface="Arial"/>
                <a:cs typeface="Arial"/>
                <a:sym typeface="Arial"/>
              </a:rPr>
            </a:br>
            <a:r>
              <a:rPr lang="en-US" sz="4000" b="0" i="0" u="none" strike="noStrike" cap="none">
                <a:solidFill>
                  <a:schemeClr val="dk2"/>
                </a:solidFill>
                <a:latin typeface="Arial"/>
                <a:ea typeface="Arial"/>
                <a:cs typeface="Arial"/>
                <a:sym typeface="Arial"/>
              </a:rPr>
              <a:t>of the Strategic Plan</a:t>
            </a:r>
            <a:br>
              <a:rPr lang="en-US" sz="4000" b="0" i="0" u="none" strike="noStrike" cap="none">
                <a:solidFill>
                  <a:schemeClr val="dk2"/>
                </a:solidFill>
                <a:latin typeface="Arial"/>
                <a:ea typeface="Arial"/>
                <a:cs typeface="Arial"/>
                <a:sym typeface="Arial"/>
              </a:rPr>
            </a:br>
            <a:r>
              <a:rPr lang="en-US" sz="4000" b="0" i="0" u="none" strike="noStrike" cap="none">
                <a:solidFill>
                  <a:schemeClr val="dk2"/>
                </a:solidFill>
                <a:latin typeface="Arial"/>
                <a:ea typeface="Arial"/>
                <a:cs typeface="Arial"/>
                <a:sym typeface="Arial"/>
              </a:rPr>
              <a:t>2018-23</a:t>
            </a:r>
            <a:endParaRPr/>
          </a:p>
          <a:p>
            <a:pPr marL="0" marR="0" lvl="0" indent="0" algn="ctr" rtl="0">
              <a:spcBef>
                <a:spcPts val="0"/>
              </a:spcBef>
              <a:spcAft>
                <a:spcPts val="0"/>
              </a:spcAft>
              <a:buClr>
                <a:schemeClr val="dk2"/>
              </a:buClr>
              <a:buSzPts val="4000"/>
              <a:buFont typeface="Arial"/>
              <a:buNone/>
            </a:pPr>
            <a:endParaRPr/>
          </a:p>
          <a:p>
            <a:pPr marL="0" marR="0" lvl="0" indent="0" algn="ctr" rtl="0">
              <a:spcBef>
                <a:spcPts val="0"/>
              </a:spcBef>
              <a:spcAft>
                <a:spcPts val="0"/>
              </a:spcAft>
              <a:buClr>
                <a:schemeClr val="dk2"/>
              </a:buClr>
              <a:buSzPts val="4000"/>
              <a:buFont typeface="Arial"/>
              <a:buNone/>
            </a:pPr>
            <a:r>
              <a:rPr lang="en-US" b="1" i="1"/>
              <a:t>Note</a:t>
            </a:r>
            <a:r>
              <a:rPr lang="en-US" i="1"/>
              <a:t>: </a:t>
            </a:r>
            <a:r>
              <a:rPr lang="en-US" sz="3000" i="1"/>
              <a:t>We are only seeking School Committee approval of Initiatives, Goals and Objectives</a:t>
            </a:r>
            <a:endParaRPr sz="3000" i="1"/>
          </a:p>
          <a:p>
            <a:pPr marL="457200" marR="0" lvl="0" indent="-419100" algn="ctr" rtl="0">
              <a:spcBef>
                <a:spcPts val="0"/>
              </a:spcBef>
              <a:spcAft>
                <a:spcPts val="0"/>
              </a:spcAft>
              <a:buSzPts val="3000"/>
              <a:buChar char="-"/>
            </a:pPr>
            <a:r>
              <a:rPr lang="en-US" sz="3000" i="1"/>
              <a:t>Not action plans</a:t>
            </a:r>
            <a:endParaRPr sz="3000" i="1"/>
          </a:p>
          <a:p>
            <a:pPr marL="0" marR="0" lvl="0" indent="0" algn="ctr" rtl="0">
              <a:spcBef>
                <a:spcPts val="0"/>
              </a:spcBef>
              <a:spcAft>
                <a:spcPts val="0"/>
              </a:spcAft>
              <a:buClr>
                <a:schemeClr val="dk2"/>
              </a:buClr>
              <a:buSzPts val="4000"/>
              <a:buFont typeface="Arial"/>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Strategic Initiatives</a:t>
            </a:r>
            <a:endParaRPr sz="4000" b="0" i="0" u="none" strike="noStrike" cap="none">
              <a:solidFill>
                <a:schemeClr val="dk2"/>
              </a:solidFill>
              <a:latin typeface="Arial"/>
              <a:ea typeface="Arial"/>
              <a:cs typeface="Arial"/>
              <a:sym typeface="Arial"/>
            </a:endParaRPr>
          </a:p>
        </p:txBody>
      </p:sp>
      <p:sp>
        <p:nvSpPr>
          <p:cNvPr id="133" name="Shape 133"/>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457200" marR="0" lvl="1" indent="-457200" algn="l" rtl="0">
              <a:lnSpc>
                <a:spcPct val="110000"/>
              </a:lnSpc>
              <a:spcBef>
                <a:spcPts val="0"/>
              </a:spcBef>
              <a:spcAft>
                <a:spcPts val="0"/>
              </a:spcAft>
              <a:buClr>
                <a:schemeClr val="accent1"/>
              </a:buClr>
              <a:buSzPts val="2040"/>
              <a:buFont typeface="Arial"/>
              <a:buAutoNum type="arabicPeriod"/>
            </a:pPr>
            <a:r>
              <a:rPr lang="en-US" sz="2400" b="0" i="0" u="none" strike="noStrike" cap="none">
                <a:solidFill>
                  <a:schemeClr val="dk1"/>
                </a:solidFill>
                <a:latin typeface="Arial"/>
                <a:ea typeface="Arial"/>
                <a:cs typeface="Arial"/>
                <a:sym typeface="Arial"/>
              </a:rPr>
              <a:t>Curriculum and Instruction</a:t>
            </a:r>
            <a:endParaRPr/>
          </a:p>
          <a:p>
            <a:pPr marL="457200" marR="0" lvl="1" indent="-457200" algn="l" rtl="0">
              <a:lnSpc>
                <a:spcPct val="110000"/>
              </a:lnSpc>
              <a:spcBef>
                <a:spcPts val="480"/>
              </a:spcBef>
              <a:spcAft>
                <a:spcPts val="0"/>
              </a:spcAft>
              <a:buClr>
                <a:schemeClr val="accent1"/>
              </a:buClr>
              <a:buSzPts val="2040"/>
              <a:buFont typeface="Arial"/>
              <a:buAutoNum type="arabicPeriod"/>
            </a:pPr>
            <a:r>
              <a:rPr lang="en-US" sz="2400" b="0" i="0" u="none" strike="noStrike" cap="none">
                <a:solidFill>
                  <a:schemeClr val="dk1"/>
                </a:solidFill>
                <a:latin typeface="Arial"/>
                <a:ea typeface="Arial"/>
                <a:cs typeface="Arial"/>
                <a:sym typeface="Arial"/>
              </a:rPr>
              <a:t>Technology</a:t>
            </a:r>
            <a:endParaRPr/>
          </a:p>
          <a:p>
            <a:pPr marL="457200" marR="0" lvl="1" indent="-457200" algn="l" rtl="0">
              <a:lnSpc>
                <a:spcPct val="110000"/>
              </a:lnSpc>
              <a:spcBef>
                <a:spcPts val="480"/>
              </a:spcBef>
              <a:spcAft>
                <a:spcPts val="0"/>
              </a:spcAft>
              <a:buClr>
                <a:schemeClr val="accent1"/>
              </a:buClr>
              <a:buSzPts val="2040"/>
              <a:buFont typeface="Arial"/>
              <a:buAutoNum type="arabicPeriod"/>
            </a:pPr>
            <a:r>
              <a:rPr lang="en-US" sz="2400" b="0" i="0" u="none" strike="noStrike" cap="none">
                <a:solidFill>
                  <a:schemeClr val="dk1"/>
                </a:solidFill>
                <a:latin typeface="Arial"/>
                <a:ea typeface="Arial"/>
                <a:cs typeface="Arial"/>
                <a:sym typeface="Arial"/>
              </a:rPr>
              <a:t>Data Use</a:t>
            </a:r>
            <a:endParaRPr/>
          </a:p>
          <a:p>
            <a:pPr marL="457200" marR="0" lvl="1" indent="-457200" algn="l" rtl="0">
              <a:lnSpc>
                <a:spcPct val="110000"/>
              </a:lnSpc>
              <a:spcBef>
                <a:spcPts val="480"/>
              </a:spcBef>
              <a:spcAft>
                <a:spcPts val="0"/>
              </a:spcAft>
              <a:buClr>
                <a:schemeClr val="accent1"/>
              </a:buClr>
              <a:buSzPts val="2040"/>
              <a:buFont typeface="Arial"/>
              <a:buAutoNum type="arabicPeriod"/>
            </a:pPr>
            <a:r>
              <a:rPr lang="en-US" sz="2400" b="0" i="0" u="none" strike="noStrike" cap="none">
                <a:solidFill>
                  <a:schemeClr val="dk1"/>
                </a:solidFill>
                <a:latin typeface="Arial"/>
                <a:ea typeface="Arial"/>
                <a:cs typeface="Arial"/>
                <a:sym typeface="Arial"/>
              </a:rPr>
              <a:t>Cultural Competency</a:t>
            </a:r>
            <a:endParaRPr/>
          </a:p>
          <a:p>
            <a:pPr marL="457200" marR="0" lvl="1" indent="-457200" algn="l" rtl="0">
              <a:lnSpc>
                <a:spcPct val="110000"/>
              </a:lnSpc>
              <a:spcBef>
                <a:spcPts val="480"/>
              </a:spcBef>
              <a:spcAft>
                <a:spcPts val="0"/>
              </a:spcAft>
              <a:buClr>
                <a:schemeClr val="accent1"/>
              </a:buClr>
              <a:buSzPts val="2040"/>
              <a:buFont typeface="Arial"/>
              <a:buAutoNum type="arabicPeriod"/>
            </a:pPr>
            <a:r>
              <a:rPr lang="en-US" sz="2400" b="0" i="0" u="none" strike="noStrike" cap="none">
                <a:solidFill>
                  <a:schemeClr val="dk1"/>
                </a:solidFill>
                <a:latin typeface="Arial"/>
                <a:ea typeface="Arial"/>
                <a:cs typeface="Arial"/>
                <a:sym typeface="Arial"/>
              </a:rPr>
              <a:t>Social Emotional Learning</a:t>
            </a:r>
            <a:endParaRPr/>
          </a:p>
          <a:p>
            <a:pPr marL="182880" marR="0" lvl="1" indent="-53339" algn="l" rtl="0">
              <a:spcBef>
                <a:spcPts val="480"/>
              </a:spcBef>
              <a:spcAft>
                <a:spcPts val="0"/>
              </a:spcAft>
              <a:buClr>
                <a:schemeClr val="accent1"/>
              </a:buClr>
              <a:buSzPts val="2040"/>
              <a:buFont typeface="Arial"/>
              <a:buNone/>
            </a:pPr>
            <a:endParaRPr sz="2400" b="0" i="0" u="none" strike="noStrike" cap="none">
              <a:solidFill>
                <a:schemeClr val="dk1"/>
              </a:solidFill>
              <a:latin typeface="Arial"/>
              <a:ea typeface="Arial"/>
              <a:cs typeface="Arial"/>
              <a:sym typeface="Arial"/>
            </a:endParaRPr>
          </a:p>
          <a:p>
            <a:pPr marL="0" marR="0" lvl="0" indent="0" algn="l" rtl="0">
              <a:spcBef>
                <a:spcPts val="480"/>
              </a:spcBef>
              <a:spcAft>
                <a:spcPts val="0"/>
              </a:spcAft>
              <a:buClr>
                <a:schemeClr val="accent1"/>
              </a:buClr>
              <a:buSzPts val="2040"/>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1.  Curriculum and Instruction</a:t>
            </a:r>
            <a:endParaRPr sz="4000" b="0" i="0" u="none" strike="noStrike" cap="none">
              <a:solidFill>
                <a:schemeClr val="dk2"/>
              </a:solidFill>
              <a:latin typeface="Arial"/>
              <a:ea typeface="Arial"/>
              <a:cs typeface="Arial"/>
              <a:sym typeface="Arial"/>
            </a:endParaRPr>
          </a:p>
        </p:txBody>
      </p:sp>
      <p:sp>
        <p:nvSpPr>
          <p:cNvPr id="139" name="Shape 139"/>
          <p:cNvSpPr txBox="1">
            <a:spLocks noGrp="1"/>
          </p:cNvSpPr>
          <p:nvPr>
            <p:ph type="body" idx="1"/>
          </p:nvPr>
        </p:nvSpPr>
        <p:spPr>
          <a:xfrm>
            <a:off x="457200" y="1380750"/>
            <a:ext cx="8229600" cy="5349300"/>
          </a:xfrm>
          <a:prstGeom prst="rect">
            <a:avLst/>
          </a:prstGeom>
          <a:noFill/>
          <a:ln>
            <a:noFill/>
          </a:ln>
        </p:spPr>
        <p:txBody>
          <a:bodyPr spcFirstLastPara="1" wrap="square" lIns="91425" tIns="45700" rIns="91425" bIns="45700" anchor="t" anchorCtr="0">
            <a:noAutofit/>
          </a:bodyPr>
          <a:lstStyle/>
          <a:p>
            <a:pPr marL="182880" marR="0" lvl="0" indent="-182880" algn="l" rtl="0">
              <a:lnSpc>
                <a:spcPct val="90000"/>
              </a:lnSpc>
              <a:spcBef>
                <a:spcPts val="0"/>
              </a:spcBef>
              <a:spcAft>
                <a:spcPts val="0"/>
              </a:spcAft>
              <a:buClr>
                <a:schemeClr val="accent1"/>
              </a:buClr>
              <a:buSzPts val="1734"/>
              <a:buFont typeface="Arial"/>
              <a:buChar char="•"/>
            </a:pPr>
            <a:r>
              <a:rPr lang="en-US" sz="2040" b="1" i="0" u="none" strike="noStrike" cap="none">
                <a:solidFill>
                  <a:schemeClr val="dk1"/>
                </a:solidFill>
                <a:latin typeface="Arial"/>
                <a:ea typeface="Arial"/>
                <a:cs typeface="Arial"/>
                <a:sym typeface="Arial"/>
              </a:rPr>
              <a:t>GOAL</a:t>
            </a:r>
            <a:r>
              <a:rPr lang="en-US" sz="2040" b="0" i="0" u="none" strike="noStrike" cap="none">
                <a:solidFill>
                  <a:schemeClr val="dk1"/>
                </a:solidFill>
                <a:latin typeface="Arial"/>
                <a:ea typeface="Arial"/>
                <a:cs typeface="Arial"/>
                <a:sym typeface="Arial"/>
              </a:rPr>
              <a:t>:  To consistently facilitate a rigorous, research-based, culturally sensitive curriculum with exemplary instruction to meet the needs of every learner</a:t>
            </a:r>
            <a:endParaRPr/>
          </a:p>
          <a:p>
            <a:pPr marL="182880" marR="0" lvl="0" indent="-182880" algn="l" rtl="0">
              <a:lnSpc>
                <a:spcPct val="90000"/>
              </a:lnSpc>
              <a:spcBef>
                <a:spcPts val="408"/>
              </a:spcBef>
              <a:spcAft>
                <a:spcPts val="0"/>
              </a:spcAft>
              <a:buClr>
                <a:schemeClr val="accent1"/>
              </a:buClr>
              <a:buSzPts val="1734"/>
              <a:buFont typeface="Arial"/>
              <a:buChar char="•"/>
            </a:pPr>
            <a:r>
              <a:rPr lang="en-US" sz="2040" b="1" i="0" u="none" strike="noStrike" cap="none">
                <a:solidFill>
                  <a:schemeClr val="dk1"/>
                </a:solidFill>
                <a:latin typeface="Arial"/>
                <a:ea typeface="Arial"/>
                <a:cs typeface="Arial"/>
                <a:sym typeface="Arial"/>
              </a:rPr>
              <a:t>OBJECTIVES</a:t>
            </a:r>
            <a:r>
              <a:rPr lang="en-US" sz="2040" b="0" i="0" u="none" strike="noStrike" cap="none">
                <a:solidFill>
                  <a:schemeClr val="dk1"/>
                </a:solidFill>
                <a:latin typeface="Arial"/>
                <a:ea typeface="Arial"/>
                <a:cs typeface="Arial"/>
                <a:sym typeface="Arial"/>
              </a:rPr>
              <a:t>:</a:t>
            </a:r>
            <a:endParaRPr/>
          </a:p>
          <a:p>
            <a:pPr marL="182880" marR="0" lvl="0" indent="-187071" algn="l" rtl="0">
              <a:lnSpc>
                <a:spcPct val="100000"/>
              </a:lnSpc>
              <a:spcBef>
                <a:spcPts val="408"/>
              </a:spcBef>
              <a:spcAft>
                <a:spcPts val="0"/>
              </a:spcAft>
              <a:buClr>
                <a:schemeClr val="accent1"/>
              </a:buClr>
              <a:buSzPts val="1800"/>
              <a:buFont typeface="Arial"/>
              <a:buChar char="•"/>
            </a:pPr>
            <a:r>
              <a:rPr lang="en-US" sz="1800" b="0" i="0" u="none" strike="noStrike" cap="none">
                <a:solidFill>
                  <a:schemeClr val="accent5"/>
                </a:solidFill>
                <a:latin typeface="Arial"/>
                <a:ea typeface="Arial"/>
                <a:cs typeface="Arial"/>
                <a:sym typeface="Arial"/>
              </a:rPr>
              <a:t>1.1 </a:t>
            </a:r>
            <a:r>
              <a:rPr lang="en-US" sz="1800" b="0" i="0" u="none" strike="noStrike" cap="none">
                <a:solidFill>
                  <a:schemeClr val="dk1"/>
                </a:solidFill>
                <a:latin typeface="Arial"/>
                <a:ea typeface="Arial"/>
                <a:cs typeface="Arial"/>
                <a:sym typeface="Arial"/>
              </a:rPr>
              <a:t> Achieve </a:t>
            </a:r>
            <a:r>
              <a:rPr lang="en-US" sz="1800" b="0" i="0" u="none" strike="noStrike" cap="none">
                <a:solidFill>
                  <a:schemeClr val="dk2"/>
                </a:solidFill>
                <a:latin typeface="Arial"/>
                <a:ea typeface="Arial"/>
                <a:cs typeface="Arial"/>
                <a:sym typeface="Arial"/>
              </a:rPr>
              <a:t>English Language Arts proficiency for at least 70% of third grade students</a:t>
            </a:r>
            <a:r>
              <a:rPr lang="en-US" sz="1800" b="0" i="0" u="none" strike="noStrike" cap="none">
                <a:solidFill>
                  <a:schemeClr val="dk1"/>
                </a:solidFill>
                <a:latin typeface="Arial"/>
                <a:ea typeface="Arial"/>
                <a:cs typeface="Arial"/>
                <a:sym typeface="Arial"/>
              </a:rPr>
              <a:t> as measured by MCAS assessment and internal Language Arts assessments.</a:t>
            </a:r>
            <a:endParaRPr sz="1800"/>
          </a:p>
          <a:p>
            <a:pPr marL="182880" marR="0" lvl="0" indent="-187071" algn="l" rtl="0">
              <a:lnSpc>
                <a:spcPct val="100000"/>
              </a:lnSpc>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1.2</a:t>
            </a:r>
            <a:r>
              <a:rPr lang="en-US" sz="1800" b="0" i="0" u="none" strike="noStrike" cap="none">
                <a:solidFill>
                  <a:schemeClr val="dk1"/>
                </a:solidFill>
                <a:latin typeface="Arial"/>
                <a:ea typeface="Arial"/>
                <a:cs typeface="Arial"/>
                <a:sym typeface="Arial"/>
              </a:rPr>
              <a:t>  Engage K-12 students in high quality </a:t>
            </a:r>
            <a:r>
              <a:rPr lang="en-US" sz="1800" b="0" i="0" u="none" strike="noStrike" cap="none">
                <a:solidFill>
                  <a:srgbClr val="D2533C"/>
                </a:solidFill>
                <a:latin typeface="Arial"/>
                <a:ea typeface="Arial"/>
                <a:cs typeface="Arial"/>
                <a:sym typeface="Arial"/>
              </a:rPr>
              <a:t>Science, Technology, Engineering and Mathematical </a:t>
            </a:r>
            <a:r>
              <a:rPr lang="en-US" sz="1800" b="0" i="0" u="none" strike="noStrike" cap="none">
                <a:solidFill>
                  <a:schemeClr val="dk1"/>
                </a:solidFill>
                <a:latin typeface="Arial"/>
                <a:ea typeface="Arial"/>
                <a:cs typeface="Arial"/>
                <a:sym typeface="Arial"/>
              </a:rPr>
              <a:t>experiences.</a:t>
            </a:r>
            <a:endParaRPr sz="1800"/>
          </a:p>
          <a:p>
            <a:pPr marL="182880" marR="0" lvl="0" indent="-187071" algn="l" rtl="0">
              <a:lnSpc>
                <a:spcPct val="100000"/>
              </a:lnSpc>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1.3</a:t>
            </a:r>
            <a:r>
              <a:rPr lang="en-US" sz="1800" b="0" i="0" u="none" strike="noStrike" cap="none">
                <a:solidFill>
                  <a:schemeClr val="dk1"/>
                </a:solidFill>
                <a:latin typeface="Arial"/>
                <a:ea typeface="Arial"/>
                <a:cs typeface="Arial"/>
                <a:sym typeface="Arial"/>
              </a:rPr>
              <a:t>  Foster a strong district-wide vision of </a:t>
            </a:r>
            <a:r>
              <a:rPr lang="en-US" sz="1800" b="0" i="0" u="none" strike="noStrike" cap="none">
                <a:solidFill>
                  <a:srgbClr val="D2533C"/>
                </a:solidFill>
                <a:latin typeface="Arial"/>
                <a:ea typeface="Arial"/>
                <a:cs typeface="Arial"/>
                <a:sym typeface="Arial"/>
              </a:rPr>
              <a:t>inclusive practice </a:t>
            </a:r>
            <a:r>
              <a:rPr lang="en-US" sz="1800" b="0" i="0" u="none" strike="noStrike" cap="none">
                <a:solidFill>
                  <a:schemeClr val="dk1"/>
                </a:solidFill>
                <a:latin typeface="Arial"/>
                <a:ea typeface="Arial"/>
                <a:cs typeface="Arial"/>
                <a:sym typeface="Arial"/>
              </a:rPr>
              <a:t>to ensure that all students are engaged and show growth.</a:t>
            </a:r>
            <a:endParaRPr sz="1800"/>
          </a:p>
          <a:p>
            <a:pPr marL="182880" marR="0" lvl="0" indent="-187071" algn="l" rtl="0">
              <a:lnSpc>
                <a:spcPct val="100000"/>
              </a:lnSpc>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1.4 </a:t>
            </a:r>
            <a:r>
              <a:rPr lang="en-US" sz="1800" b="0" i="0" u="none" strike="noStrike" cap="none">
                <a:solidFill>
                  <a:schemeClr val="dk2"/>
                </a:solidFill>
                <a:latin typeface="Arial"/>
                <a:ea typeface="Arial"/>
                <a:cs typeface="Arial"/>
                <a:sym typeface="Arial"/>
              </a:rPr>
              <a:t> </a:t>
            </a:r>
            <a:r>
              <a:rPr lang="en-US" sz="1800" b="0" i="0" u="none" strike="noStrike" cap="none">
                <a:solidFill>
                  <a:schemeClr val="dk1"/>
                </a:solidFill>
                <a:latin typeface="Arial"/>
                <a:ea typeface="Arial"/>
                <a:cs typeface="Arial"/>
                <a:sym typeface="Arial"/>
              </a:rPr>
              <a:t>Build capacity and develop procedures and protocols to develop a </a:t>
            </a:r>
            <a:r>
              <a:rPr lang="en-US" sz="1800" b="0" i="0" u="none" strike="noStrike" cap="none">
                <a:solidFill>
                  <a:srgbClr val="D2533C"/>
                </a:solidFill>
                <a:latin typeface="Arial"/>
                <a:ea typeface="Arial"/>
                <a:cs typeface="Arial"/>
                <a:sym typeface="Arial"/>
              </a:rPr>
              <a:t>multi-tiered system of interventions, supports, and challenges </a:t>
            </a:r>
            <a:r>
              <a:rPr lang="en-US" sz="1800" b="0" i="0" u="none" strike="noStrike" cap="none">
                <a:solidFill>
                  <a:schemeClr val="dk1"/>
                </a:solidFill>
                <a:latin typeface="Arial"/>
                <a:ea typeface="Arial"/>
                <a:cs typeface="Arial"/>
                <a:sym typeface="Arial"/>
              </a:rPr>
              <a:t>that meet the academic needs of all students.</a:t>
            </a:r>
            <a:endParaRPr sz="1800"/>
          </a:p>
          <a:p>
            <a:pPr marL="182880" marR="0" lvl="0" indent="-187071" algn="l" rtl="0">
              <a:lnSpc>
                <a:spcPct val="100000"/>
              </a:lnSpc>
              <a:spcBef>
                <a:spcPts val="1000"/>
              </a:spcBef>
              <a:spcAft>
                <a:spcPts val="100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1.5</a:t>
            </a:r>
            <a:r>
              <a:rPr lang="en-US" sz="1800" b="0" i="0" u="none" strike="noStrike" cap="none">
                <a:solidFill>
                  <a:schemeClr val="dk1"/>
                </a:solidFill>
                <a:latin typeface="Arial"/>
                <a:ea typeface="Arial"/>
                <a:cs typeface="Arial"/>
                <a:sym typeface="Arial"/>
              </a:rPr>
              <a:t>  Implement a </a:t>
            </a:r>
            <a:r>
              <a:rPr lang="en-US" sz="1800" b="0" i="0" u="none" strike="noStrike" cap="none">
                <a:solidFill>
                  <a:srgbClr val="D2533C"/>
                </a:solidFill>
                <a:latin typeface="Arial"/>
                <a:ea typeface="Arial"/>
                <a:cs typeface="Arial"/>
                <a:sym typeface="Arial"/>
              </a:rPr>
              <a:t>Curriculum Plan and Review Cycle </a:t>
            </a:r>
            <a:r>
              <a:rPr lang="en-US" sz="1800" b="0" i="0" u="none" strike="noStrike" cap="none">
                <a:solidFill>
                  <a:schemeClr val="dk1"/>
                </a:solidFill>
                <a:latin typeface="Arial"/>
                <a:ea typeface="Arial"/>
                <a:cs typeface="Arial"/>
                <a:sym typeface="Arial"/>
              </a:rPr>
              <a:t>to ensure coherency of curriculum and vertical and horizontal alignment K-12.</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2.  Technology</a:t>
            </a:r>
            <a:endParaRPr sz="4000" b="0" i="0" u="none" strike="noStrike" cap="none">
              <a:solidFill>
                <a:schemeClr val="dk2"/>
              </a:solidFill>
              <a:latin typeface="Arial"/>
              <a:ea typeface="Arial"/>
              <a:cs typeface="Arial"/>
              <a:sym typeface="Arial"/>
            </a:endParaRPr>
          </a:p>
        </p:txBody>
      </p:sp>
      <p:sp>
        <p:nvSpPr>
          <p:cNvPr id="145" name="Shape 145"/>
          <p:cNvSpPr txBox="1">
            <a:spLocks noGrp="1"/>
          </p:cNvSpPr>
          <p:nvPr>
            <p:ph type="body" idx="1"/>
          </p:nvPr>
        </p:nvSpPr>
        <p:spPr>
          <a:xfrm>
            <a:off x="402350" y="1426475"/>
            <a:ext cx="8229600" cy="5184600"/>
          </a:xfrm>
          <a:prstGeom prst="rect">
            <a:avLst/>
          </a:prstGeom>
          <a:noFill/>
          <a:ln>
            <a:noFill/>
          </a:ln>
        </p:spPr>
        <p:txBody>
          <a:bodyPr spcFirstLastPara="1" wrap="square" lIns="91425" tIns="45700" rIns="91425" bIns="45700" anchor="t" anchorCtr="0">
            <a:noAutofit/>
          </a:bodyPr>
          <a:lstStyle/>
          <a:p>
            <a:pPr marL="182880" marR="0" lvl="0" indent="-182880" algn="l" rtl="0">
              <a:lnSpc>
                <a:spcPct val="80000"/>
              </a:lnSpc>
              <a:spcBef>
                <a:spcPts val="0"/>
              </a:spcBef>
              <a:spcAft>
                <a:spcPts val="0"/>
              </a:spcAft>
              <a:buClr>
                <a:schemeClr val="accent1"/>
              </a:buClr>
              <a:buSzPts val="1887"/>
              <a:buFont typeface="Arial"/>
              <a:buChar char="•"/>
            </a:pPr>
            <a:r>
              <a:rPr lang="en-US" sz="2220" b="1" i="0" u="none" strike="noStrike" cap="none">
                <a:solidFill>
                  <a:schemeClr val="dk1"/>
                </a:solidFill>
                <a:latin typeface="Arial"/>
                <a:ea typeface="Arial"/>
                <a:cs typeface="Arial"/>
                <a:sym typeface="Arial"/>
              </a:rPr>
              <a:t>GOAL</a:t>
            </a:r>
            <a:r>
              <a:rPr lang="en-US" sz="2220" b="0" i="0" u="none" strike="noStrike" cap="none">
                <a:solidFill>
                  <a:schemeClr val="dk1"/>
                </a:solidFill>
                <a:latin typeface="Arial"/>
                <a:ea typeface="Arial"/>
                <a:cs typeface="Arial"/>
                <a:sym typeface="Arial"/>
              </a:rPr>
              <a:t>:  To comprehensively integrate technology to personalize learning, promote excellence, and prepare students for success in an evolving digital culture</a:t>
            </a:r>
            <a:endParaRPr/>
          </a:p>
          <a:p>
            <a:pPr marL="182880" marR="0" lvl="0" indent="-182880" algn="l" rtl="0">
              <a:lnSpc>
                <a:spcPct val="80000"/>
              </a:lnSpc>
              <a:spcBef>
                <a:spcPts val="444"/>
              </a:spcBef>
              <a:spcAft>
                <a:spcPts val="0"/>
              </a:spcAft>
              <a:buClr>
                <a:schemeClr val="accent1"/>
              </a:buClr>
              <a:buSzPts val="1887"/>
              <a:buFont typeface="Arial"/>
              <a:buChar char="•"/>
            </a:pPr>
            <a:r>
              <a:rPr lang="en-US" sz="2220" b="1" i="0" u="none" strike="noStrike" cap="none">
                <a:solidFill>
                  <a:schemeClr val="dk1"/>
                </a:solidFill>
                <a:latin typeface="Arial"/>
                <a:ea typeface="Arial"/>
                <a:cs typeface="Arial"/>
                <a:sym typeface="Arial"/>
              </a:rPr>
              <a:t>OBJECTIVES</a:t>
            </a:r>
            <a:r>
              <a:rPr lang="en-US" sz="2220" b="0" i="0" u="none" strike="noStrike" cap="none">
                <a:solidFill>
                  <a:schemeClr val="dk1"/>
                </a:solidFill>
                <a:latin typeface="Arial"/>
                <a:ea typeface="Arial"/>
                <a:cs typeface="Arial"/>
                <a:sym typeface="Arial"/>
              </a:rPr>
              <a:t>:</a:t>
            </a:r>
            <a:endParaRPr/>
          </a:p>
          <a:p>
            <a:pPr marL="182880" marR="0" lvl="0" indent="-187340" algn="l" rtl="0">
              <a:lnSpc>
                <a:spcPct val="100000"/>
              </a:lnSpc>
              <a:spcBef>
                <a:spcPts val="444"/>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2.1</a:t>
            </a:r>
            <a:r>
              <a:rPr lang="en-US" sz="1800" b="0" i="0" u="none" strike="noStrike" cap="none">
                <a:solidFill>
                  <a:srgbClr val="D2533C"/>
                </a:solidFill>
                <a:latin typeface="Arial"/>
                <a:ea typeface="Arial"/>
                <a:cs typeface="Arial"/>
                <a:sym typeface="Arial"/>
              </a:rPr>
              <a:t> </a:t>
            </a:r>
            <a:r>
              <a:rPr lang="en-US" sz="1800" b="0" i="0" u="none" strike="noStrike" cap="none">
                <a:solidFill>
                  <a:schemeClr val="dk1"/>
                </a:solidFill>
                <a:latin typeface="Arial"/>
                <a:ea typeface="Arial"/>
                <a:cs typeface="Arial"/>
                <a:sym typeface="Arial"/>
              </a:rPr>
              <a:t> Create a </a:t>
            </a:r>
            <a:r>
              <a:rPr lang="en-US" sz="1800" b="0" i="0" u="none" strike="noStrike" cap="none">
                <a:solidFill>
                  <a:srgbClr val="D2533C"/>
                </a:solidFill>
                <a:latin typeface="Arial"/>
                <a:ea typeface="Arial"/>
                <a:cs typeface="Arial"/>
                <a:sym typeface="Arial"/>
              </a:rPr>
              <a:t>blueprint for transforming technology use </a:t>
            </a:r>
            <a:r>
              <a:rPr lang="en-US" sz="1800" b="0" i="0" u="none" strike="noStrike" cap="none">
                <a:solidFill>
                  <a:schemeClr val="dk1"/>
                </a:solidFill>
                <a:latin typeface="Arial"/>
                <a:ea typeface="Arial"/>
                <a:cs typeface="Arial"/>
                <a:sym typeface="Arial"/>
              </a:rPr>
              <a:t>in the Milton Public Schools.</a:t>
            </a:r>
            <a:endParaRPr sz="1800"/>
          </a:p>
          <a:p>
            <a:pPr marL="182880" marR="0" lvl="0" indent="-187340" algn="l" rtl="0">
              <a:lnSpc>
                <a:spcPct val="100000"/>
              </a:lnSpc>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2.2</a:t>
            </a:r>
            <a:r>
              <a:rPr lang="en-US" sz="1800" b="0" i="0" u="none" strike="noStrike" cap="none">
                <a:solidFill>
                  <a:schemeClr val="dk1"/>
                </a:solidFill>
                <a:latin typeface="Arial"/>
                <a:ea typeface="Arial"/>
                <a:cs typeface="Arial"/>
                <a:sym typeface="Arial"/>
              </a:rPr>
              <a:t>  Explore models and implement </a:t>
            </a:r>
            <a:r>
              <a:rPr lang="en-US" sz="1800" b="0" i="0" u="none" strike="noStrike" cap="none">
                <a:solidFill>
                  <a:srgbClr val="D2533C"/>
                </a:solidFill>
                <a:latin typeface="Arial"/>
                <a:ea typeface="Arial"/>
                <a:cs typeface="Arial"/>
                <a:sym typeface="Arial"/>
              </a:rPr>
              <a:t>1:1 device adoption </a:t>
            </a:r>
            <a:r>
              <a:rPr lang="en-US" sz="1800" b="0" i="0" u="none" strike="noStrike" cap="none">
                <a:solidFill>
                  <a:schemeClr val="dk1"/>
                </a:solidFill>
                <a:latin typeface="Arial"/>
                <a:ea typeface="Arial"/>
                <a:cs typeface="Arial"/>
                <a:sym typeface="Arial"/>
              </a:rPr>
              <a:t>across all six schools to ensure equitable access to current and emerging technologies and digital resources.</a:t>
            </a:r>
            <a:endParaRPr sz="1800"/>
          </a:p>
          <a:p>
            <a:pPr marL="182880" marR="0" lvl="0" indent="-187340" algn="l" rtl="0">
              <a:lnSpc>
                <a:spcPct val="100000"/>
              </a:lnSpc>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2.3</a:t>
            </a:r>
            <a:r>
              <a:rPr lang="en-US" sz="1800" b="0" i="0" u="none" strike="noStrike" cap="none">
                <a:solidFill>
                  <a:schemeClr val="dk1"/>
                </a:solidFill>
                <a:latin typeface="Arial"/>
                <a:ea typeface="Arial"/>
                <a:cs typeface="Arial"/>
                <a:sym typeface="Arial"/>
              </a:rPr>
              <a:t>  Promote an environment of </a:t>
            </a:r>
            <a:r>
              <a:rPr lang="en-US" sz="1800" b="0" i="0" u="none" strike="noStrike" cap="none">
                <a:solidFill>
                  <a:srgbClr val="D2533C"/>
                </a:solidFill>
                <a:latin typeface="Arial"/>
                <a:ea typeface="Arial"/>
                <a:cs typeface="Arial"/>
                <a:sym typeface="Arial"/>
              </a:rPr>
              <a:t>professional learning and innovation </a:t>
            </a:r>
            <a:r>
              <a:rPr lang="en-US" sz="1800" b="0" i="0" u="none" strike="noStrike" cap="none">
                <a:solidFill>
                  <a:schemeClr val="dk1"/>
                </a:solidFill>
                <a:latin typeface="Arial"/>
                <a:ea typeface="Arial"/>
                <a:cs typeface="Arial"/>
                <a:sym typeface="Arial"/>
              </a:rPr>
              <a:t>where educators enhance student learning through the infusion of contemporary technologies and digital resources.</a:t>
            </a:r>
            <a:endParaRPr sz="1800"/>
          </a:p>
          <a:p>
            <a:pPr marL="182880" marR="0" lvl="0" indent="-187340" algn="l" rtl="0">
              <a:lnSpc>
                <a:spcPct val="100000"/>
              </a:lnSpc>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2.4</a:t>
            </a:r>
            <a:r>
              <a:rPr lang="en-US" sz="1800" b="0" i="0" u="none" strike="noStrike" cap="none">
                <a:solidFill>
                  <a:srgbClr val="D2533C"/>
                </a:solidFill>
                <a:latin typeface="Arial"/>
                <a:ea typeface="Arial"/>
                <a:cs typeface="Arial"/>
                <a:sym typeface="Arial"/>
              </a:rPr>
              <a:t> </a:t>
            </a:r>
            <a:r>
              <a:rPr lang="en-US" sz="1800" b="0" i="0" u="none" strike="noStrike" cap="none">
                <a:solidFill>
                  <a:schemeClr val="dk1"/>
                </a:solidFill>
                <a:latin typeface="Arial"/>
                <a:ea typeface="Arial"/>
                <a:cs typeface="Arial"/>
                <a:sym typeface="Arial"/>
              </a:rPr>
              <a:t> Establish and promote policies and practices for </a:t>
            </a:r>
            <a:r>
              <a:rPr lang="en-US" sz="1800" b="0" i="0" u="none" strike="noStrike" cap="none">
                <a:solidFill>
                  <a:srgbClr val="D2533C"/>
                </a:solidFill>
                <a:latin typeface="Arial"/>
                <a:ea typeface="Arial"/>
                <a:cs typeface="Arial"/>
                <a:sym typeface="Arial"/>
              </a:rPr>
              <a:t>safe, legal, and ethical use of digital information and technology</a:t>
            </a:r>
            <a:endParaRPr sz="1800"/>
          </a:p>
          <a:p>
            <a:pPr marL="182880" marR="0" lvl="0" indent="-187340" algn="l" rtl="0">
              <a:lnSpc>
                <a:spcPct val="100000"/>
              </a:lnSpc>
              <a:spcBef>
                <a:spcPts val="1000"/>
              </a:spcBef>
              <a:spcAft>
                <a:spcPts val="0"/>
              </a:spcAft>
              <a:buClr>
                <a:schemeClr val="accent1"/>
              </a:buClr>
              <a:buSzPts val="1800"/>
              <a:buFont typeface="Arial"/>
              <a:buChar char="•"/>
            </a:pPr>
            <a:r>
              <a:rPr lang="en-US" sz="1800" b="0" i="0" u="none" strike="noStrike" cap="none">
                <a:solidFill>
                  <a:srgbClr val="808DA0"/>
                </a:solidFill>
                <a:latin typeface="Arial"/>
                <a:ea typeface="Arial"/>
                <a:cs typeface="Arial"/>
                <a:sym typeface="Arial"/>
              </a:rPr>
              <a:t>2.5</a:t>
            </a:r>
            <a:r>
              <a:rPr lang="en-US" sz="1800" b="0" i="0" u="none" strike="noStrike" cap="none">
                <a:solidFill>
                  <a:schemeClr val="dk1"/>
                </a:solidFill>
                <a:latin typeface="Arial"/>
                <a:ea typeface="Arial"/>
                <a:cs typeface="Arial"/>
                <a:sym typeface="Arial"/>
              </a:rPr>
              <a:t>  Increase use of technology to </a:t>
            </a:r>
            <a:r>
              <a:rPr lang="en-US" sz="1800" b="0" i="0" u="none" strike="noStrike" cap="none">
                <a:solidFill>
                  <a:srgbClr val="D2533C"/>
                </a:solidFill>
                <a:latin typeface="Arial"/>
                <a:ea typeface="Arial"/>
                <a:cs typeface="Arial"/>
                <a:sym typeface="Arial"/>
              </a:rPr>
              <a:t>personalize learning</a:t>
            </a:r>
            <a:endParaRPr sz="1800"/>
          </a:p>
          <a:p>
            <a:pPr marL="457200" marR="0" lvl="1" indent="-63055" algn="l" rtl="0">
              <a:lnSpc>
                <a:spcPct val="80000"/>
              </a:lnSpc>
              <a:spcBef>
                <a:spcPts val="1000"/>
              </a:spcBef>
              <a:spcAft>
                <a:spcPts val="0"/>
              </a:spcAft>
              <a:buClr>
                <a:schemeClr val="accent1"/>
              </a:buClr>
              <a:buSzPts val="1887"/>
              <a:buFont typeface="Arial"/>
              <a:buNone/>
            </a:pPr>
            <a:endParaRPr sz="2220" b="0" i="1" u="none" strike="noStrike" cap="none">
              <a:solidFill>
                <a:schemeClr val="dk2"/>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1230</Words>
  <Application>Microsoft Office PowerPoint</Application>
  <PresentationFormat>On-screen Show (4:3)</PresentationFormat>
  <Paragraphs>138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MILTON PUBLIC SCHOOLS STRATEGIC PLAN 2018-2023</vt:lpstr>
      <vt:lpstr>Background on the Process</vt:lpstr>
      <vt:lpstr>Accomplishments in 2017-18</vt:lpstr>
      <vt:lpstr>Sampling of Initiative Accomplishments in 2017-18</vt:lpstr>
      <vt:lpstr>Vision Statement  Approved November 2017</vt:lpstr>
      <vt:lpstr>Initiatives, Goals and Objectives  of the Strategic Plan 2018-23  Note: We are only seeking School Committee approval of Initiatives, Goals and Objectives Not action plans </vt:lpstr>
      <vt:lpstr>Strategic Initiatives</vt:lpstr>
      <vt:lpstr>1.  Curriculum and Instruction</vt:lpstr>
      <vt:lpstr>2.  Technology</vt:lpstr>
      <vt:lpstr>3.  Data Use</vt:lpstr>
      <vt:lpstr>4.  Cultural Competency</vt:lpstr>
      <vt:lpstr>5.  Social Emotional Learning</vt:lpstr>
      <vt:lpstr>6.  Facilities</vt:lpstr>
      <vt:lpstr>Professional Development</vt:lpstr>
      <vt:lpstr>Strategic Planning Roadmap and Process</vt:lpstr>
      <vt:lpstr>Next Steps</vt:lpstr>
      <vt:lpstr>Strategic Planning Liaisons with Task Forces</vt:lpstr>
      <vt:lpstr>Strategic Planning Advisory Committee Members</vt:lpstr>
      <vt:lpstr>Questions/ 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MILTON PUBLIC SCHOOLS STRATEGIC PLAN 2018-2023</dc:title>
  <dc:creator>Janet Sheehan</dc:creator>
  <cp:lastModifiedBy>jsheehan</cp:lastModifiedBy>
  <cp:revision>1</cp:revision>
  <dcterms:modified xsi:type="dcterms:W3CDTF">2018-05-03T13:03:34Z</dcterms:modified>
</cp:coreProperties>
</file>