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9144000" cy="6858000" type="screen4x3"/>
  <p:notesSz cx="9296400" cy="7010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1" roundtripDataSignature="AMtx7mgnsn0raExncSa6/BnApMuG+STKQ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p:restoredTop sz="94624"/>
  </p:normalViewPr>
  <p:slideViewPr>
    <p:cSldViewPr snapToGrid="0">
      <p:cViewPr varScale="1">
        <p:scale>
          <a:sx n="90" d="100"/>
          <a:sy n="90" d="100"/>
        </p:scale>
        <p:origin x="768"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customschemas.google.com/relationships/presentationmetadata" Target="metadata"/><Relationship Id="rId5" Type="http://schemas.openxmlformats.org/officeDocument/2006/relationships/slide" Target="slides/slide4.xml"/><Relationship Id="rId15" Type="http://schemas.openxmlformats.org/officeDocument/2006/relationships/tableStyles" Target="tableStyles.xml"/><Relationship Id="rId4" Type="http://schemas.openxmlformats.org/officeDocument/2006/relationships/slide" Target="slides/slide3.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49700" y="525775"/>
            <a:ext cx="6197900" cy="2628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29625" y="3329925"/>
            <a:ext cx="7437100" cy="31546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929625" y="3329925"/>
            <a:ext cx="7437100" cy="31546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549700" y="525775"/>
            <a:ext cx="6197900"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929625" y="3329925"/>
            <a:ext cx="7437100" cy="31546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1549700" y="525775"/>
            <a:ext cx="6197900"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929625" y="3329925"/>
            <a:ext cx="7437100" cy="31546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3:notes"/>
          <p:cNvSpPr>
            <a:spLocks noGrp="1" noRot="1" noChangeAspect="1"/>
          </p:cNvSpPr>
          <p:nvPr>
            <p:ph type="sldImg" idx="2"/>
          </p:nvPr>
        </p:nvSpPr>
        <p:spPr>
          <a:xfrm>
            <a:off x="1549700" y="525775"/>
            <a:ext cx="6197900"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txBox="1">
            <a:spLocks noGrp="1"/>
          </p:cNvSpPr>
          <p:nvPr>
            <p:ph type="body" idx="1"/>
          </p:nvPr>
        </p:nvSpPr>
        <p:spPr>
          <a:xfrm>
            <a:off x="929625" y="3329925"/>
            <a:ext cx="7437100" cy="31546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4:notes"/>
          <p:cNvSpPr>
            <a:spLocks noGrp="1" noRot="1" noChangeAspect="1"/>
          </p:cNvSpPr>
          <p:nvPr>
            <p:ph type="sldImg" idx="2"/>
          </p:nvPr>
        </p:nvSpPr>
        <p:spPr>
          <a:xfrm>
            <a:off x="1549700" y="525775"/>
            <a:ext cx="6197900"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txBox="1">
            <a:spLocks noGrp="1"/>
          </p:cNvSpPr>
          <p:nvPr>
            <p:ph type="body" idx="1"/>
          </p:nvPr>
        </p:nvSpPr>
        <p:spPr>
          <a:xfrm>
            <a:off x="929625" y="3329925"/>
            <a:ext cx="7437100" cy="31546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5:notes"/>
          <p:cNvSpPr>
            <a:spLocks noGrp="1" noRot="1" noChangeAspect="1"/>
          </p:cNvSpPr>
          <p:nvPr>
            <p:ph type="sldImg" idx="2"/>
          </p:nvPr>
        </p:nvSpPr>
        <p:spPr>
          <a:xfrm>
            <a:off x="1549700" y="525775"/>
            <a:ext cx="6197900" cy="2628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1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1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a:spLocks noGrp="1"/>
          </p:cNvSpPr>
          <p:nvPr>
            <p:ph type="pic" idx="2"/>
          </p:nvPr>
        </p:nvSpPr>
        <p:spPr>
          <a:xfrm>
            <a:off x="1792288" y="612775"/>
            <a:ext cx="5486400" cy="4114800"/>
          </a:xfrm>
          <a:prstGeom prst="rect">
            <a:avLst/>
          </a:prstGeom>
          <a:noFill/>
          <a:ln>
            <a:noFill/>
          </a:ln>
        </p:spPr>
      </p:sp>
      <p:sp>
        <p:nvSpPr>
          <p:cNvPr id="64" name="Google Shape;64;p2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miltonps.org/school-committee/bullyingpeer-aggression-informa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3352800" y="2514600"/>
            <a:ext cx="2743200" cy="20574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i="0" u="none" strike="noStrike" cap="none">
                <a:solidFill>
                  <a:schemeClr val="lt1"/>
                </a:solidFill>
                <a:latin typeface="Calibri"/>
                <a:ea typeface="Calibri"/>
                <a:cs typeface="Calibri"/>
                <a:sym typeface="Calibri"/>
              </a:rPr>
              <a:t>Bullying</a:t>
            </a:r>
            <a:endParaRPr/>
          </a:p>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Incident  Reporting </a:t>
            </a:r>
            <a:endParaRPr sz="1800" b="0" i="0" u="none" strike="noStrike" cap="none">
              <a:solidFill>
                <a:schemeClr val="lt1"/>
              </a:solidFill>
              <a:latin typeface="Calibri"/>
              <a:ea typeface="Calibri"/>
              <a:cs typeface="Calibri"/>
              <a:sym typeface="Calibri"/>
            </a:endParaRPr>
          </a:p>
        </p:txBody>
      </p:sp>
      <p:sp>
        <p:nvSpPr>
          <p:cNvPr id="85" name="Google Shape;85;p1"/>
          <p:cNvSpPr/>
          <p:nvPr/>
        </p:nvSpPr>
        <p:spPr>
          <a:xfrm>
            <a:off x="1143000" y="1143000"/>
            <a:ext cx="2057400" cy="1524000"/>
          </a:xfrm>
          <a:prstGeom prst="ellipse">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dk1"/>
                </a:solidFill>
                <a:latin typeface="Calibri"/>
                <a:ea typeface="Calibri"/>
                <a:cs typeface="Calibri"/>
                <a:sym typeface="Calibri"/>
              </a:rPr>
              <a:t>Hate </a:t>
            </a:r>
            <a:endParaRPr sz="1800" b="0" i="0" u="none" strike="noStrike" cap="none">
              <a:solidFill>
                <a:schemeClr val="dk1"/>
              </a:solidFill>
              <a:latin typeface="Calibri"/>
              <a:ea typeface="Calibri"/>
              <a:cs typeface="Calibri"/>
              <a:sym typeface="Calibri"/>
            </a:endParaRPr>
          </a:p>
        </p:txBody>
      </p:sp>
      <p:sp>
        <p:nvSpPr>
          <p:cNvPr id="86" name="Google Shape;86;p1"/>
          <p:cNvSpPr/>
          <p:nvPr/>
        </p:nvSpPr>
        <p:spPr>
          <a:xfrm>
            <a:off x="5257800" y="4953000"/>
            <a:ext cx="2057400" cy="1524000"/>
          </a:xfrm>
          <a:prstGeom prst="ellipse">
            <a:avLst/>
          </a:prstGeom>
          <a:gradFill>
            <a:gsLst>
              <a:gs pos="0">
                <a:srgbClr val="FFA09D"/>
              </a:gs>
              <a:gs pos="35000">
                <a:srgbClr val="FFBCBC"/>
              </a:gs>
              <a:gs pos="100000">
                <a:srgbClr val="FFE2E2"/>
              </a:gs>
            </a:gsLst>
            <a:lin ang="16200000" scaled="0"/>
          </a:gradFill>
          <a:ln w="9525" cap="flat" cmpd="sng">
            <a:solidFill>
              <a:srgbClr val="BD4B4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dk1"/>
                </a:solidFill>
                <a:latin typeface="Calibri"/>
                <a:ea typeface="Calibri"/>
                <a:cs typeface="Calibri"/>
                <a:sym typeface="Calibri"/>
              </a:rPr>
              <a:t>Gender </a:t>
            </a:r>
            <a:endParaRPr sz="1800" b="0" i="0" u="none" strike="noStrike" cap="none">
              <a:solidFill>
                <a:schemeClr val="dk1"/>
              </a:solidFill>
              <a:latin typeface="Calibri"/>
              <a:ea typeface="Calibri"/>
              <a:cs typeface="Calibri"/>
              <a:sym typeface="Calibri"/>
            </a:endParaRPr>
          </a:p>
        </p:txBody>
      </p:sp>
      <p:sp>
        <p:nvSpPr>
          <p:cNvPr id="87" name="Google Shape;87;p1"/>
          <p:cNvSpPr/>
          <p:nvPr/>
        </p:nvSpPr>
        <p:spPr>
          <a:xfrm>
            <a:off x="6705600" y="3733800"/>
            <a:ext cx="2057400" cy="1524000"/>
          </a:xfrm>
          <a:prstGeom prst="ellipse">
            <a:avLst/>
          </a:prstGeom>
          <a:gradFill>
            <a:gsLst>
              <a:gs pos="0">
                <a:srgbClr val="9BE9FF"/>
              </a:gs>
              <a:gs pos="35000">
                <a:srgbClr val="B8F1FF"/>
              </a:gs>
              <a:gs pos="100000">
                <a:srgbClr val="E2FBFF"/>
              </a:gs>
            </a:gsLst>
            <a:lin ang="16200000" scaled="0"/>
          </a:gradFill>
          <a:ln w="9525" cap="flat" cmpd="sng">
            <a:solidFill>
              <a:srgbClr val="45A9C4"/>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0" i="0" u="none" strike="noStrike" cap="none">
                <a:solidFill>
                  <a:schemeClr val="dk1"/>
                </a:solidFill>
                <a:latin typeface="Calibri"/>
                <a:ea typeface="Calibri"/>
                <a:cs typeface="Calibri"/>
                <a:sym typeface="Calibri"/>
              </a:rPr>
              <a:t>Discrimination </a:t>
            </a:r>
            <a:endParaRPr sz="1600" b="0" i="0" u="none" strike="noStrike" cap="none">
              <a:solidFill>
                <a:schemeClr val="dk1"/>
              </a:solidFill>
              <a:latin typeface="Calibri"/>
              <a:ea typeface="Calibri"/>
              <a:cs typeface="Calibri"/>
              <a:sym typeface="Calibri"/>
            </a:endParaRPr>
          </a:p>
        </p:txBody>
      </p:sp>
      <p:sp>
        <p:nvSpPr>
          <p:cNvPr id="88" name="Google Shape;88;p1"/>
          <p:cNvSpPr/>
          <p:nvPr/>
        </p:nvSpPr>
        <p:spPr>
          <a:xfrm>
            <a:off x="6781800" y="2057400"/>
            <a:ext cx="2057400" cy="1524000"/>
          </a:xfrm>
          <a:prstGeom prst="ellipse">
            <a:avLst/>
          </a:prstGeom>
          <a:gradFill>
            <a:gsLst>
              <a:gs pos="0">
                <a:srgbClr val="C8B2E9"/>
              </a:gs>
              <a:gs pos="35000">
                <a:srgbClr val="D6CAED"/>
              </a:gs>
              <a:gs pos="100000">
                <a:srgbClr val="EFE8FA"/>
              </a:gs>
            </a:gsLst>
            <a:lin ang="16200000" scaled="0"/>
          </a:gradFill>
          <a:ln w="9525" cap="flat" cmpd="sng">
            <a:solidFill>
              <a:srgbClr val="7C5F9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dk1"/>
                </a:solidFill>
                <a:latin typeface="Calibri"/>
                <a:ea typeface="Calibri"/>
                <a:cs typeface="Calibri"/>
                <a:sym typeface="Calibri"/>
              </a:rPr>
              <a:t>Harassment </a:t>
            </a:r>
            <a:endParaRPr sz="1800" b="0" i="0" u="none" strike="noStrike" cap="none">
              <a:solidFill>
                <a:schemeClr val="dk1"/>
              </a:solidFill>
              <a:latin typeface="Calibri"/>
              <a:ea typeface="Calibri"/>
              <a:cs typeface="Calibri"/>
              <a:sym typeface="Calibri"/>
            </a:endParaRPr>
          </a:p>
        </p:txBody>
      </p:sp>
      <p:sp>
        <p:nvSpPr>
          <p:cNvPr id="89" name="Google Shape;89;p1"/>
          <p:cNvSpPr/>
          <p:nvPr/>
        </p:nvSpPr>
        <p:spPr>
          <a:xfrm>
            <a:off x="3200400" y="685800"/>
            <a:ext cx="2057400" cy="1524000"/>
          </a:xfrm>
          <a:prstGeom prst="ellipse">
            <a:avLst/>
          </a:prstGeom>
          <a:gradFill>
            <a:gsLst>
              <a:gs pos="0">
                <a:srgbClr val="DAFEA4"/>
              </a:gs>
              <a:gs pos="35000">
                <a:srgbClr val="E3FEBF"/>
              </a:gs>
              <a:gs pos="100000">
                <a:srgbClr val="F4FEE6"/>
              </a:gs>
            </a:gsLst>
            <a:lin ang="16200000" scaled="0"/>
          </a:gradFill>
          <a:ln w="9525" cap="flat" cmpd="sng">
            <a:solidFill>
              <a:srgbClr val="97B85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dk1"/>
                </a:solidFill>
                <a:latin typeface="Calibri"/>
                <a:ea typeface="Calibri"/>
                <a:cs typeface="Calibri"/>
                <a:sym typeface="Calibri"/>
              </a:rPr>
              <a:t>Racism </a:t>
            </a:r>
            <a:endParaRPr sz="1800" b="0" i="0" u="none" strike="noStrike" cap="none">
              <a:solidFill>
                <a:schemeClr val="dk1"/>
              </a:solidFill>
              <a:latin typeface="Calibri"/>
              <a:ea typeface="Calibri"/>
              <a:cs typeface="Calibri"/>
              <a:sym typeface="Calibri"/>
            </a:endParaRPr>
          </a:p>
        </p:txBody>
      </p:sp>
      <p:sp>
        <p:nvSpPr>
          <p:cNvPr id="90" name="Google Shape;90;p1"/>
          <p:cNvSpPr/>
          <p:nvPr/>
        </p:nvSpPr>
        <p:spPr>
          <a:xfrm>
            <a:off x="1066800" y="4267200"/>
            <a:ext cx="2057400" cy="1524000"/>
          </a:xfrm>
          <a:prstGeom prst="ellipse">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dk1"/>
                </a:solidFill>
                <a:latin typeface="Calibri"/>
                <a:ea typeface="Calibri"/>
                <a:cs typeface="Calibri"/>
                <a:sym typeface="Calibri"/>
              </a:rPr>
              <a:t>Retaliation </a:t>
            </a:r>
            <a:endParaRPr sz="1800" b="0" i="0" u="none" strike="noStrike" cap="none">
              <a:solidFill>
                <a:schemeClr val="dk1"/>
              </a:solidFill>
              <a:latin typeface="Calibri"/>
              <a:ea typeface="Calibri"/>
              <a:cs typeface="Calibri"/>
              <a:sym typeface="Calibri"/>
            </a:endParaRPr>
          </a:p>
        </p:txBody>
      </p:sp>
      <p:sp>
        <p:nvSpPr>
          <p:cNvPr id="91" name="Google Shape;91;p1"/>
          <p:cNvSpPr/>
          <p:nvPr/>
        </p:nvSpPr>
        <p:spPr>
          <a:xfrm>
            <a:off x="609600" y="2743200"/>
            <a:ext cx="2057400" cy="1524000"/>
          </a:xfrm>
          <a:prstGeom prst="ellipse">
            <a:avLst/>
          </a:prstGeom>
          <a:solidFill>
            <a:schemeClr val="accent4"/>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Cyber</a:t>
            </a:r>
            <a:endParaRPr sz="1800" b="0" i="0" u="none" strike="noStrike" cap="none">
              <a:solidFill>
                <a:schemeClr val="lt1"/>
              </a:solidFill>
              <a:latin typeface="Calibri"/>
              <a:ea typeface="Calibri"/>
              <a:cs typeface="Calibri"/>
              <a:sym typeface="Calibri"/>
            </a:endParaRPr>
          </a:p>
        </p:txBody>
      </p:sp>
      <p:sp>
        <p:nvSpPr>
          <p:cNvPr id="92" name="Google Shape;92;p1"/>
          <p:cNvSpPr/>
          <p:nvPr/>
        </p:nvSpPr>
        <p:spPr>
          <a:xfrm>
            <a:off x="3124200" y="5029200"/>
            <a:ext cx="2057400" cy="1524000"/>
          </a:xfrm>
          <a:prstGeom prst="ellipse">
            <a:avLst/>
          </a:prstGeom>
          <a:gradFill>
            <a:gsLst>
              <a:gs pos="0">
                <a:srgbClr val="BABABA"/>
              </a:gs>
              <a:gs pos="35000">
                <a:srgbClr val="CFCFCF"/>
              </a:gs>
              <a:gs pos="100000">
                <a:srgbClr val="EDEDED"/>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dk1"/>
                </a:solidFill>
                <a:latin typeface="Calibri"/>
                <a:ea typeface="Calibri"/>
                <a:cs typeface="Calibri"/>
                <a:sym typeface="Calibri"/>
              </a:rPr>
              <a:t>Threats </a:t>
            </a:r>
            <a:endParaRPr sz="1800" b="0" i="0" u="none" strike="noStrike" cap="none">
              <a:solidFill>
                <a:schemeClr val="dk1"/>
              </a:solidFill>
              <a:latin typeface="Calibri"/>
              <a:ea typeface="Calibri"/>
              <a:cs typeface="Calibri"/>
              <a:sym typeface="Calibri"/>
            </a:endParaRPr>
          </a:p>
        </p:txBody>
      </p:sp>
      <p:cxnSp>
        <p:nvCxnSpPr>
          <p:cNvPr id="93" name="Google Shape;93;p1"/>
          <p:cNvCxnSpPr/>
          <p:nvPr/>
        </p:nvCxnSpPr>
        <p:spPr>
          <a:xfrm rot="10800000">
            <a:off x="4495800" y="1676400"/>
            <a:ext cx="0" cy="914400"/>
          </a:xfrm>
          <a:prstGeom prst="straightConnector1">
            <a:avLst/>
          </a:prstGeom>
          <a:noFill/>
          <a:ln w="38100" cap="flat" cmpd="sng">
            <a:solidFill>
              <a:schemeClr val="accent3"/>
            </a:solidFill>
            <a:prstDash val="solid"/>
            <a:round/>
            <a:headEnd type="none" w="sm" len="sm"/>
            <a:tailEnd type="stealth" w="med" len="med"/>
          </a:ln>
          <a:effectLst>
            <a:outerShdw blurRad="40000" dist="23000" dir="5400000" rotWithShape="0">
              <a:srgbClr val="000000">
                <a:alpha val="34901"/>
              </a:srgbClr>
            </a:outerShdw>
          </a:effectLst>
        </p:spPr>
      </p:cxnSp>
      <p:cxnSp>
        <p:nvCxnSpPr>
          <p:cNvPr id="94" name="Google Shape;94;p1"/>
          <p:cNvCxnSpPr/>
          <p:nvPr/>
        </p:nvCxnSpPr>
        <p:spPr>
          <a:xfrm rot="10800000">
            <a:off x="2133600" y="3429000"/>
            <a:ext cx="1295400" cy="152400"/>
          </a:xfrm>
          <a:prstGeom prst="straightConnector1">
            <a:avLst/>
          </a:prstGeom>
          <a:noFill/>
          <a:ln w="38100" cap="flat" cmpd="sng">
            <a:solidFill>
              <a:schemeClr val="accent3"/>
            </a:solidFill>
            <a:prstDash val="solid"/>
            <a:round/>
            <a:headEnd type="none" w="sm" len="sm"/>
            <a:tailEnd type="stealth" w="med" len="med"/>
          </a:ln>
          <a:effectLst>
            <a:outerShdw blurRad="40000" dist="23000" dir="5400000" rotWithShape="0">
              <a:srgbClr val="000000">
                <a:alpha val="34901"/>
              </a:srgbClr>
            </a:outerShdw>
          </a:effectLst>
        </p:spPr>
      </p:cxnSp>
      <p:cxnSp>
        <p:nvCxnSpPr>
          <p:cNvPr id="95" name="Google Shape;95;p1"/>
          <p:cNvCxnSpPr/>
          <p:nvPr/>
        </p:nvCxnSpPr>
        <p:spPr>
          <a:xfrm>
            <a:off x="5943600" y="4038600"/>
            <a:ext cx="1219200" cy="228600"/>
          </a:xfrm>
          <a:prstGeom prst="straightConnector1">
            <a:avLst/>
          </a:prstGeom>
          <a:noFill/>
          <a:ln w="38100" cap="flat" cmpd="sng">
            <a:solidFill>
              <a:schemeClr val="accent3"/>
            </a:solidFill>
            <a:prstDash val="solid"/>
            <a:round/>
            <a:headEnd type="none" w="sm" len="sm"/>
            <a:tailEnd type="stealth" w="med" len="med"/>
          </a:ln>
          <a:effectLst>
            <a:outerShdw blurRad="40000" dist="23000" dir="5400000" rotWithShape="0">
              <a:srgbClr val="000000">
                <a:alpha val="34901"/>
              </a:srgbClr>
            </a:outerShdw>
          </a:effectLst>
        </p:spPr>
      </p:cxnSp>
      <p:cxnSp>
        <p:nvCxnSpPr>
          <p:cNvPr id="96" name="Google Shape;96;p1"/>
          <p:cNvCxnSpPr/>
          <p:nvPr/>
        </p:nvCxnSpPr>
        <p:spPr>
          <a:xfrm rot="10800000" flipH="1">
            <a:off x="5943600" y="2895600"/>
            <a:ext cx="1295400" cy="381000"/>
          </a:xfrm>
          <a:prstGeom prst="straightConnector1">
            <a:avLst/>
          </a:prstGeom>
          <a:noFill/>
          <a:ln w="38100" cap="flat" cmpd="sng">
            <a:solidFill>
              <a:schemeClr val="accent3"/>
            </a:solidFill>
            <a:prstDash val="solid"/>
            <a:round/>
            <a:headEnd type="none" w="sm" len="sm"/>
            <a:tailEnd type="stealth" w="med" len="med"/>
          </a:ln>
          <a:effectLst>
            <a:outerShdw blurRad="40000" dist="23000" dir="5400000" rotWithShape="0">
              <a:srgbClr val="000000">
                <a:alpha val="34901"/>
              </a:srgbClr>
            </a:outerShdw>
          </a:effectLst>
        </p:spPr>
      </p:cxnSp>
      <p:cxnSp>
        <p:nvCxnSpPr>
          <p:cNvPr id="97" name="Google Shape;97;p1"/>
          <p:cNvCxnSpPr/>
          <p:nvPr/>
        </p:nvCxnSpPr>
        <p:spPr>
          <a:xfrm rot="10800000">
            <a:off x="2743200" y="2133600"/>
            <a:ext cx="1066800" cy="685800"/>
          </a:xfrm>
          <a:prstGeom prst="straightConnector1">
            <a:avLst/>
          </a:prstGeom>
          <a:noFill/>
          <a:ln w="38100" cap="flat" cmpd="sng">
            <a:solidFill>
              <a:schemeClr val="accent3"/>
            </a:solidFill>
            <a:prstDash val="solid"/>
            <a:round/>
            <a:headEnd type="none" w="sm" len="sm"/>
            <a:tailEnd type="stealth" w="med" len="med"/>
          </a:ln>
          <a:effectLst>
            <a:outerShdw blurRad="40000" dist="23000" dir="5400000" rotWithShape="0">
              <a:srgbClr val="000000">
                <a:alpha val="34901"/>
              </a:srgbClr>
            </a:outerShdw>
          </a:effectLst>
        </p:spPr>
      </p:cxnSp>
      <p:cxnSp>
        <p:nvCxnSpPr>
          <p:cNvPr id="98" name="Google Shape;98;p1"/>
          <p:cNvCxnSpPr/>
          <p:nvPr/>
        </p:nvCxnSpPr>
        <p:spPr>
          <a:xfrm flipH="1">
            <a:off x="2590800" y="4343400"/>
            <a:ext cx="1219200" cy="533400"/>
          </a:xfrm>
          <a:prstGeom prst="straightConnector1">
            <a:avLst/>
          </a:prstGeom>
          <a:noFill/>
          <a:ln w="38100" cap="flat" cmpd="sng">
            <a:solidFill>
              <a:schemeClr val="accent3"/>
            </a:solidFill>
            <a:prstDash val="solid"/>
            <a:round/>
            <a:headEnd type="none" w="sm" len="sm"/>
            <a:tailEnd type="stealth" w="med" len="med"/>
          </a:ln>
          <a:effectLst>
            <a:outerShdw blurRad="40000" dist="23000" dir="5400000" rotWithShape="0">
              <a:srgbClr val="000000">
                <a:alpha val="34901"/>
              </a:srgbClr>
            </a:outerShdw>
          </a:effectLst>
        </p:spPr>
      </p:cxnSp>
      <p:cxnSp>
        <p:nvCxnSpPr>
          <p:cNvPr id="99" name="Google Shape;99;p1"/>
          <p:cNvCxnSpPr/>
          <p:nvPr/>
        </p:nvCxnSpPr>
        <p:spPr>
          <a:xfrm flipH="1">
            <a:off x="4343400" y="4572000"/>
            <a:ext cx="228600" cy="914400"/>
          </a:xfrm>
          <a:prstGeom prst="straightConnector1">
            <a:avLst/>
          </a:prstGeom>
          <a:noFill/>
          <a:ln w="38100" cap="flat" cmpd="sng">
            <a:solidFill>
              <a:schemeClr val="accent3"/>
            </a:solidFill>
            <a:prstDash val="solid"/>
            <a:round/>
            <a:headEnd type="none" w="sm" len="sm"/>
            <a:tailEnd type="stealth" w="med" len="med"/>
          </a:ln>
          <a:effectLst>
            <a:outerShdw blurRad="40000" dist="23000" dir="5400000" rotWithShape="0">
              <a:srgbClr val="000000">
                <a:alpha val="34901"/>
              </a:srgbClr>
            </a:outerShdw>
          </a:effectLst>
        </p:spPr>
      </p:cxnSp>
      <p:cxnSp>
        <p:nvCxnSpPr>
          <p:cNvPr id="100" name="Google Shape;100;p1"/>
          <p:cNvCxnSpPr/>
          <p:nvPr/>
        </p:nvCxnSpPr>
        <p:spPr>
          <a:xfrm>
            <a:off x="5486400" y="4419600"/>
            <a:ext cx="762000" cy="838200"/>
          </a:xfrm>
          <a:prstGeom prst="straightConnector1">
            <a:avLst/>
          </a:prstGeom>
          <a:noFill/>
          <a:ln w="38100" cap="flat" cmpd="sng">
            <a:solidFill>
              <a:schemeClr val="accent3"/>
            </a:solidFill>
            <a:prstDash val="solid"/>
            <a:round/>
            <a:headEnd type="none" w="sm" len="sm"/>
            <a:tailEnd type="stealth" w="med" len="med"/>
          </a:ln>
          <a:effectLst>
            <a:outerShdw blurRad="40000" dist="23000" dir="5400000" rotWithShape="0">
              <a:srgbClr val="000000">
                <a:alpha val="34901"/>
              </a:srgbClr>
            </a:outerShdw>
          </a:effectLst>
        </p:spPr>
      </p:cxnSp>
      <p:sp>
        <p:nvSpPr>
          <p:cNvPr id="101" name="Google Shape;101;p1"/>
          <p:cNvSpPr/>
          <p:nvPr/>
        </p:nvSpPr>
        <p:spPr>
          <a:xfrm>
            <a:off x="5410200" y="838200"/>
            <a:ext cx="1981200" cy="14478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Sexual Misconduct</a:t>
            </a:r>
            <a:endParaRPr sz="1800" b="0" i="0" u="none" strike="noStrike" cap="none">
              <a:solidFill>
                <a:schemeClr val="lt1"/>
              </a:solidFill>
              <a:latin typeface="Calibri"/>
              <a:ea typeface="Calibri"/>
              <a:cs typeface="Calibri"/>
              <a:sym typeface="Calibri"/>
            </a:endParaRPr>
          </a:p>
        </p:txBody>
      </p:sp>
      <p:cxnSp>
        <p:nvCxnSpPr>
          <p:cNvPr id="102" name="Google Shape;102;p1"/>
          <p:cNvCxnSpPr/>
          <p:nvPr/>
        </p:nvCxnSpPr>
        <p:spPr>
          <a:xfrm rot="10800000" flipH="1">
            <a:off x="5410200" y="1905000"/>
            <a:ext cx="685800" cy="838200"/>
          </a:xfrm>
          <a:prstGeom prst="straightConnector1">
            <a:avLst/>
          </a:prstGeom>
          <a:noFill/>
          <a:ln w="38100" cap="flat" cmpd="sng">
            <a:solidFill>
              <a:schemeClr val="accent3"/>
            </a:solidFill>
            <a:prstDash val="solid"/>
            <a:round/>
            <a:headEnd type="none" w="sm" len="sm"/>
            <a:tailEnd type="stealth" w="med" len="med"/>
          </a:ln>
          <a:effectLst>
            <a:outerShdw blurRad="40000" dist="23000" dir="5400000" rotWithShape="0">
              <a:srgbClr val="000000">
                <a:alpha val="34901"/>
              </a:srgbClr>
            </a:outerShdw>
          </a:effectLst>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
          <p:cNvSpPr txBox="1">
            <a:spLocks noGrp="1"/>
          </p:cNvSpPr>
          <p:nvPr>
            <p:ph type="title"/>
          </p:nvPr>
        </p:nvSpPr>
        <p:spPr>
          <a:xfrm>
            <a:off x="457200" y="274638"/>
            <a:ext cx="8229600" cy="114300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rmAutofit/>
          </a:bodyPr>
          <a:lstStyle/>
          <a:p>
            <a:pPr marL="0" lvl="0" indent="0" algn="ctr" rtl="0">
              <a:spcBef>
                <a:spcPts val="0"/>
              </a:spcBef>
              <a:spcAft>
                <a:spcPts val="0"/>
              </a:spcAft>
              <a:buClr>
                <a:srgbClr val="C00000"/>
              </a:buClr>
              <a:buSzPts val="4400"/>
              <a:buFont typeface="Calibri"/>
              <a:buNone/>
            </a:pPr>
            <a:r>
              <a:rPr lang="en-US" b="1">
                <a:solidFill>
                  <a:srgbClr val="C00000"/>
                </a:solidFill>
                <a:latin typeface="Calibri"/>
                <a:ea typeface="Calibri"/>
                <a:cs typeface="Calibri"/>
                <a:sym typeface="Calibri"/>
              </a:rPr>
              <a:t>Ways to Report!</a:t>
            </a:r>
            <a:endParaRPr b="1">
              <a:solidFill>
                <a:srgbClr val="C00000"/>
              </a:solidFill>
            </a:endParaRPr>
          </a:p>
        </p:txBody>
      </p:sp>
      <p:sp>
        <p:nvSpPr>
          <p:cNvPr id="108" name="Google Shape;108;p2"/>
          <p:cNvSpPr/>
          <p:nvPr/>
        </p:nvSpPr>
        <p:spPr>
          <a:xfrm>
            <a:off x="1143000" y="1600200"/>
            <a:ext cx="3429000" cy="2514600"/>
          </a:xfrm>
          <a:prstGeom prst="roundRect">
            <a:avLst>
              <a:gd name="adj" fmla="val 16667"/>
            </a:avLst>
          </a:prstGeom>
          <a:gradFill>
            <a:gsLst>
              <a:gs pos="0">
                <a:srgbClr val="C8B2E9"/>
              </a:gs>
              <a:gs pos="35000">
                <a:srgbClr val="D6CAED"/>
              </a:gs>
              <a:gs pos="100000">
                <a:srgbClr val="EFE8FA"/>
              </a:gs>
            </a:gsLst>
            <a:lin ang="16200000" scaled="0"/>
          </a:gradFill>
          <a:ln w="9525" cap="flat" cmpd="sng">
            <a:solidFill>
              <a:srgbClr val="7C5F9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i="0" u="none" strike="noStrike" cap="none">
                <a:solidFill>
                  <a:srgbClr val="FFFF00"/>
                </a:solidFill>
                <a:latin typeface="Calibri"/>
                <a:ea typeface="Calibri"/>
                <a:cs typeface="Calibri"/>
                <a:sym typeface="Calibri"/>
              </a:rPr>
              <a:t>Hard Copies</a:t>
            </a:r>
            <a:endParaRPr/>
          </a:p>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Forms are located in the :</a:t>
            </a:r>
            <a:endParaRPr/>
          </a:p>
          <a:p>
            <a:pPr marL="457200" marR="0" lvl="1" indent="-11430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Equity Office (HS building)</a:t>
            </a:r>
            <a:endParaRPr/>
          </a:p>
          <a:p>
            <a:pPr marL="457200" marR="0" lvl="1" indent="-11430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Front Office</a:t>
            </a:r>
            <a:endParaRPr/>
          </a:p>
          <a:p>
            <a:pPr marL="457200" marR="0" lvl="1" indent="-11430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Nurse’s Office</a:t>
            </a:r>
            <a:endParaRPr/>
          </a:p>
          <a:p>
            <a:pPr marL="457200" marR="0" lvl="1" indent="-11430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Guidance</a:t>
            </a:r>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9" name="Google Shape;109;p2"/>
          <p:cNvSpPr/>
          <p:nvPr/>
        </p:nvSpPr>
        <p:spPr>
          <a:xfrm>
            <a:off x="1143000" y="4191000"/>
            <a:ext cx="3429000" cy="2438400"/>
          </a:xfrm>
          <a:prstGeom prst="roundRect">
            <a:avLst>
              <a:gd name="adj" fmla="val 16667"/>
            </a:avLst>
          </a:prstGeom>
          <a:gradFill>
            <a:gsLst>
              <a:gs pos="0">
                <a:srgbClr val="C8B2E9"/>
              </a:gs>
              <a:gs pos="35000">
                <a:srgbClr val="D6CAED"/>
              </a:gs>
              <a:gs pos="100000">
                <a:srgbClr val="EFE8FA"/>
              </a:gs>
            </a:gsLst>
            <a:lin ang="16200000" scaled="0"/>
          </a:gradFill>
          <a:ln w="9525" cap="flat" cmpd="sng">
            <a:solidFill>
              <a:srgbClr val="7C5F9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rgbClr val="FFFF00"/>
                </a:solidFill>
                <a:latin typeface="Calibri"/>
                <a:ea typeface="Calibri"/>
                <a:cs typeface="Calibri"/>
                <a:sym typeface="Calibri"/>
              </a:rPr>
              <a:t>Online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Forms are Located in the :</a:t>
            </a:r>
            <a:endParaRPr/>
          </a:p>
          <a:p>
            <a:pPr marL="457200" marR="0" lvl="1" indent="-114300" algn="l" rtl="0">
              <a:spcBef>
                <a:spcPts val="0"/>
              </a:spcBef>
              <a:spcAft>
                <a:spcPts val="0"/>
              </a:spcAft>
              <a:buClr>
                <a:schemeClr val="dk1"/>
              </a:buClr>
              <a:buSzPts val="1800"/>
              <a:buFont typeface="Arial"/>
              <a:buChar char="•"/>
            </a:pPr>
            <a:r>
              <a:rPr lang="en-US" sz="18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www.miltonps.org/school-committee/bullyingpeer-aggression-information</a:t>
            </a:r>
            <a:r>
              <a:rPr lang="en-US" sz="1800" b="0" i="0" u="none" strike="noStrike" cap="none">
                <a:solidFill>
                  <a:schemeClr val="dk1"/>
                </a:solidFill>
                <a:latin typeface="Calibri"/>
                <a:ea typeface="Calibri"/>
                <a:cs typeface="Calibri"/>
                <a:sym typeface="Calibri"/>
              </a:rPr>
              <a:t> </a:t>
            </a:r>
            <a:endParaRPr/>
          </a:p>
          <a:p>
            <a:pPr marL="457200" marR="0" lvl="1" indent="-114300" algn="l" rtl="0">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Home school website</a:t>
            </a:r>
            <a:endParaRPr/>
          </a:p>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10" name="Google Shape;110;p2" descr="Anti-Bully Reporting Bar Code.png"/>
          <p:cNvPicPr preferRelativeResize="0"/>
          <p:nvPr/>
        </p:nvPicPr>
        <p:blipFill rotWithShape="1">
          <a:blip r:embed="rId4">
            <a:alphaModFix/>
          </a:blip>
          <a:srcRect/>
          <a:stretch/>
        </p:blipFill>
        <p:spPr>
          <a:xfrm>
            <a:off x="5257800" y="1845715"/>
            <a:ext cx="3200400" cy="4148785"/>
          </a:xfrm>
          <a:prstGeom prst="rect">
            <a:avLst/>
          </a:prstGeom>
          <a:noFill/>
          <a:ln>
            <a:noFill/>
          </a:ln>
        </p:spPr>
      </p:pic>
      <p:sp>
        <p:nvSpPr>
          <p:cNvPr id="111" name="Google Shape;111;p2"/>
          <p:cNvSpPr/>
          <p:nvPr/>
        </p:nvSpPr>
        <p:spPr>
          <a:xfrm>
            <a:off x="7239000" y="609600"/>
            <a:ext cx="990600" cy="1143000"/>
          </a:xfrm>
          <a:prstGeom prst="downArrow">
            <a:avLst>
              <a:gd name="adj1" fmla="val 50000"/>
              <a:gd name="adj2" fmla="val 50000"/>
            </a:avLst>
          </a:prstGeom>
          <a:gradFill>
            <a:gsLst>
              <a:gs pos="0">
                <a:srgbClr val="759336"/>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 name="Google Shape;112;p2"/>
          <p:cNvSpPr/>
          <p:nvPr/>
        </p:nvSpPr>
        <p:spPr>
          <a:xfrm>
            <a:off x="152400" y="2590800"/>
            <a:ext cx="914400" cy="685800"/>
          </a:xfrm>
          <a:prstGeom prst="rightArrow">
            <a:avLst>
              <a:gd name="adj1" fmla="val 50000"/>
              <a:gd name="adj2" fmla="val 50000"/>
            </a:avLst>
          </a:prstGeom>
          <a:gradFill>
            <a:gsLst>
              <a:gs pos="0">
                <a:srgbClr val="759336"/>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2"/>
          <p:cNvSpPr/>
          <p:nvPr/>
        </p:nvSpPr>
        <p:spPr>
          <a:xfrm>
            <a:off x="152400" y="5029200"/>
            <a:ext cx="914400" cy="685800"/>
          </a:xfrm>
          <a:prstGeom prst="rightArrow">
            <a:avLst>
              <a:gd name="adj1" fmla="val 50000"/>
              <a:gd name="adj2" fmla="val 50000"/>
            </a:avLst>
          </a:prstGeom>
          <a:gradFill>
            <a:gsLst>
              <a:gs pos="0">
                <a:srgbClr val="759336"/>
              </a:gs>
              <a:gs pos="80000">
                <a:srgbClr val="99C247"/>
              </a:gs>
              <a:gs pos="100000">
                <a:srgbClr val="9BC545"/>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
          <p:cNvSpPr txBox="1">
            <a:spLocks noGrp="1"/>
          </p:cNvSpPr>
          <p:nvPr>
            <p:ph type="title"/>
          </p:nvPr>
        </p:nvSpPr>
        <p:spPr>
          <a:xfrm>
            <a:off x="609600" y="457200"/>
            <a:ext cx="8229600" cy="114300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rmAutofit/>
          </a:bodyPr>
          <a:lstStyle/>
          <a:p>
            <a:pPr marL="0" lvl="0" indent="0" algn="ctr" rtl="0">
              <a:spcBef>
                <a:spcPts val="0"/>
              </a:spcBef>
              <a:spcAft>
                <a:spcPts val="0"/>
              </a:spcAft>
              <a:buClr>
                <a:srgbClr val="FF0000"/>
              </a:buClr>
              <a:buSzPts val="4400"/>
              <a:buFont typeface="Calibri"/>
              <a:buNone/>
            </a:pPr>
            <a:r>
              <a:rPr lang="en-US">
                <a:solidFill>
                  <a:srgbClr val="FF0000"/>
                </a:solidFill>
                <a:latin typeface="Calibri"/>
                <a:ea typeface="Calibri"/>
                <a:cs typeface="Calibri"/>
                <a:sym typeface="Calibri"/>
              </a:rPr>
              <a:t>When Should You Report!</a:t>
            </a:r>
            <a:endParaRPr>
              <a:solidFill>
                <a:srgbClr val="FF0000"/>
              </a:solidFill>
            </a:endParaRPr>
          </a:p>
        </p:txBody>
      </p:sp>
      <p:grpSp>
        <p:nvGrpSpPr>
          <p:cNvPr id="119" name="Google Shape;119;p3"/>
          <p:cNvGrpSpPr/>
          <p:nvPr/>
        </p:nvGrpSpPr>
        <p:grpSpPr>
          <a:xfrm>
            <a:off x="457200" y="2191543"/>
            <a:ext cx="8229598" cy="3343276"/>
            <a:chOff x="0" y="591343"/>
            <a:chExt cx="8229598" cy="3343276"/>
          </a:xfrm>
        </p:grpSpPr>
        <p:sp>
          <p:nvSpPr>
            <p:cNvPr id="120" name="Google Shape;120;p3"/>
            <p:cNvSpPr/>
            <p:nvPr/>
          </p:nvSpPr>
          <p:spPr>
            <a:xfrm>
              <a:off x="0" y="591343"/>
              <a:ext cx="2571749" cy="1543050"/>
            </a:xfrm>
            <a:prstGeom prst="rect">
              <a:avLst/>
            </a:prstGeom>
            <a:solidFill>
              <a:schemeClr val="accent2"/>
            </a:solidFill>
            <a:ln w="25400" cap="flat" cmpd="sng">
              <a:solidFill>
                <a:srgbClr val="8C3A3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txBox="1"/>
            <p:nvPr/>
          </p:nvSpPr>
          <p:spPr>
            <a:xfrm>
              <a:off x="0" y="591343"/>
              <a:ext cx="2571749" cy="1543050"/>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0"/>
                </a:spcBef>
                <a:spcAft>
                  <a:spcPts val="0"/>
                </a:spcAft>
                <a:buNone/>
              </a:pPr>
              <a:r>
                <a:rPr lang="en-US" sz="3100">
                  <a:solidFill>
                    <a:schemeClr val="lt1"/>
                  </a:solidFill>
                  <a:latin typeface="Calibri"/>
                  <a:ea typeface="Calibri"/>
                  <a:cs typeface="Calibri"/>
                  <a:sym typeface="Calibri"/>
                </a:rPr>
                <a:t>Feel Unsafe</a:t>
              </a:r>
              <a:endParaRPr sz="3100">
                <a:solidFill>
                  <a:schemeClr val="lt1"/>
                </a:solidFill>
                <a:latin typeface="Calibri"/>
                <a:ea typeface="Calibri"/>
                <a:cs typeface="Calibri"/>
                <a:sym typeface="Calibri"/>
              </a:endParaRPr>
            </a:p>
          </p:txBody>
        </p:sp>
        <p:sp>
          <p:nvSpPr>
            <p:cNvPr id="122" name="Google Shape;122;p3"/>
            <p:cNvSpPr/>
            <p:nvPr/>
          </p:nvSpPr>
          <p:spPr>
            <a:xfrm>
              <a:off x="2828925" y="591343"/>
              <a:ext cx="2571749" cy="1543050"/>
            </a:xfrm>
            <a:prstGeom prst="rect">
              <a:avLst/>
            </a:prstGeom>
            <a:gradFill>
              <a:gsLst>
                <a:gs pos="0">
                  <a:srgbClr val="DAFEA4"/>
                </a:gs>
                <a:gs pos="35000">
                  <a:srgbClr val="E3FEBF"/>
                </a:gs>
                <a:gs pos="100000">
                  <a:srgbClr val="F4FEE6"/>
                </a:gs>
              </a:gsLst>
              <a:lin ang="16200000" scaled="0"/>
            </a:gradFill>
            <a:ln w="9525" cap="flat" cmpd="sng">
              <a:solidFill>
                <a:srgbClr val="97B85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txBox="1"/>
            <p:nvPr/>
          </p:nvSpPr>
          <p:spPr>
            <a:xfrm>
              <a:off x="2828925" y="591343"/>
              <a:ext cx="2571749" cy="1543050"/>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0"/>
                </a:spcBef>
                <a:spcAft>
                  <a:spcPts val="0"/>
                </a:spcAft>
                <a:buNone/>
              </a:pPr>
              <a:r>
                <a:rPr lang="en-US" sz="3100">
                  <a:solidFill>
                    <a:schemeClr val="dk1"/>
                  </a:solidFill>
                  <a:latin typeface="Calibri"/>
                  <a:ea typeface="Calibri"/>
                  <a:cs typeface="Calibri"/>
                  <a:sym typeface="Calibri"/>
                </a:rPr>
                <a:t>Witness to an Incident</a:t>
              </a:r>
              <a:endParaRPr sz="3100">
                <a:solidFill>
                  <a:schemeClr val="dk1"/>
                </a:solidFill>
                <a:latin typeface="Calibri"/>
                <a:ea typeface="Calibri"/>
                <a:cs typeface="Calibri"/>
                <a:sym typeface="Calibri"/>
              </a:endParaRPr>
            </a:p>
          </p:txBody>
        </p:sp>
        <p:sp>
          <p:nvSpPr>
            <p:cNvPr id="124" name="Google Shape;124;p3"/>
            <p:cNvSpPr/>
            <p:nvPr/>
          </p:nvSpPr>
          <p:spPr>
            <a:xfrm>
              <a:off x="5657849" y="591343"/>
              <a:ext cx="2571749" cy="1543050"/>
            </a:xfrm>
            <a:prstGeom prst="rect">
              <a:avLst/>
            </a:prstGeom>
            <a:solidFill>
              <a:schemeClr val="accent4"/>
            </a:solidFill>
            <a:ln w="25400" cap="flat" cmpd="sng">
              <a:solidFill>
                <a:srgbClr val="5D487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txBox="1"/>
            <p:nvPr/>
          </p:nvSpPr>
          <p:spPr>
            <a:xfrm>
              <a:off x="5657849" y="591343"/>
              <a:ext cx="2571749" cy="1543050"/>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0"/>
                </a:spcBef>
                <a:spcAft>
                  <a:spcPts val="0"/>
                </a:spcAft>
                <a:buNone/>
              </a:pPr>
              <a:r>
                <a:rPr lang="en-US" sz="3100">
                  <a:solidFill>
                    <a:schemeClr val="lt1"/>
                  </a:solidFill>
                  <a:latin typeface="Calibri"/>
                  <a:ea typeface="Calibri"/>
                  <a:cs typeface="Calibri"/>
                  <a:sym typeface="Calibri"/>
                </a:rPr>
                <a:t>Experiencing Harmful Behaviors</a:t>
              </a:r>
              <a:endParaRPr sz="3100">
                <a:solidFill>
                  <a:schemeClr val="lt1"/>
                </a:solidFill>
                <a:latin typeface="Calibri"/>
                <a:ea typeface="Calibri"/>
                <a:cs typeface="Calibri"/>
                <a:sym typeface="Calibri"/>
              </a:endParaRPr>
            </a:p>
          </p:txBody>
        </p:sp>
        <p:sp>
          <p:nvSpPr>
            <p:cNvPr id="126" name="Google Shape;126;p3"/>
            <p:cNvSpPr/>
            <p:nvPr/>
          </p:nvSpPr>
          <p:spPr>
            <a:xfrm>
              <a:off x="0" y="2391569"/>
              <a:ext cx="2571749" cy="1543050"/>
            </a:xfrm>
            <a:prstGeom prst="rect">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txBox="1"/>
            <p:nvPr/>
          </p:nvSpPr>
          <p:spPr>
            <a:xfrm>
              <a:off x="0" y="2391569"/>
              <a:ext cx="2571749" cy="1543050"/>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0"/>
                </a:spcBef>
                <a:spcAft>
                  <a:spcPts val="0"/>
                </a:spcAft>
                <a:buNone/>
              </a:pPr>
              <a:r>
                <a:rPr lang="en-US" sz="3100">
                  <a:solidFill>
                    <a:schemeClr val="dk1"/>
                  </a:solidFill>
                  <a:latin typeface="Calibri"/>
                  <a:ea typeface="Calibri"/>
                  <a:cs typeface="Calibri"/>
                  <a:sym typeface="Calibri"/>
                </a:rPr>
                <a:t>Experiencing Harmful Words</a:t>
              </a:r>
              <a:endParaRPr sz="3100">
                <a:solidFill>
                  <a:schemeClr val="dk1"/>
                </a:solidFill>
                <a:latin typeface="Calibri"/>
                <a:ea typeface="Calibri"/>
                <a:cs typeface="Calibri"/>
                <a:sym typeface="Calibri"/>
              </a:endParaRPr>
            </a:p>
          </p:txBody>
        </p:sp>
        <p:sp>
          <p:nvSpPr>
            <p:cNvPr id="128" name="Google Shape;128;p3"/>
            <p:cNvSpPr/>
            <p:nvPr/>
          </p:nvSpPr>
          <p:spPr>
            <a:xfrm>
              <a:off x="2828925" y="2391569"/>
              <a:ext cx="2571749" cy="1543050"/>
            </a:xfrm>
            <a:prstGeom prst="rect">
              <a:avLst/>
            </a:prstGeom>
            <a:gradFill>
              <a:gsLst>
                <a:gs pos="0">
                  <a:srgbClr val="29859E"/>
                </a:gs>
                <a:gs pos="80000">
                  <a:srgbClr val="36B0D0"/>
                </a:gs>
                <a:gs pos="100000">
                  <a:srgbClr val="33B3D5"/>
                </a:gs>
              </a:gsLst>
              <a:lin ang="16200000" scaled="0"/>
            </a:gradFill>
            <a:ln w="9525" cap="flat" cmpd="sng">
              <a:solidFill>
                <a:srgbClr val="45A9C4"/>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txBox="1"/>
            <p:nvPr/>
          </p:nvSpPr>
          <p:spPr>
            <a:xfrm>
              <a:off x="2828925" y="2391569"/>
              <a:ext cx="2571749" cy="1543050"/>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0"/>
                </a:spcBef>
                <a:spcAft>
                  <a:spcPts val="0"/>
                </a:spcAft>
                <a:buNone/>
              </a:pPr>
              <a:r>
                <a:rPr lang="en-US" sz="3100">
                  <a:solidFill>
                    <a:schemeClr val="lt1"/>
                  </a:solidFill>
                  <a:latin typeface="Calibri"/>
                  <a:ea typeface="Calibri"/>
                  <a:cs typeface="Calibri"/>
                  <a:sym typeface="Calibri"/>
                </a:rPr>
                <a:t>Unsure and Need Help Processing</a:t>
              </a:r>
              <a:endParaRPr sz="3100">
                <a:solidFill>
                  <a:schemeClr val="lt1"/>
                </a:solidFill>
                <a:latin typeface="Calibri"/>
                <a:ea typeface="Calibri"/>
                <a:cs typeface="Calibri"/>
                <a:sym typeface="Calibri"/>
              </a:endParaRPr>
            </a:p>
          </p:txBody>
        </p:sp>
        <p:sp>
          <p:nvSpPr>
            <p:cNvPr id="130" name="Google Shape;130;p3"/>
            <p:cNvSpPr/>
            <p:nvPr/>
          </p:nvSpPr>
          <p:spPr>
            <a:xfrm>
              <a:off x="5657849" y="2391569"/>
              <a:ext cx="2571749" cy="1543050"/>
            </a:xfrm>
            <a:prstGeom prst="rect">
              <a:avLst/>
            </a:prstGeom>
            <a:gradFill>
              <a:gsLst>
                <a:gs pos="0">
                  <a:srgbClr val="2D5C97"/>
                </a:gs>
                <a:gs pos="80000">
                  <a:srgbClr val="3C7AC5"/>
                </a:gs>
                <a:gs pos="100000">
                  <a:srgbClr val="397BC9"/>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txBox="1"/>
            <p:nvPr/>
          </p:nvSpPr>
          <p:spPr>
            <a:xfrm>
              <a:off x="5657849" y="2391569"/>
              <a:ext cx="2571749" cy="1543050"/>
            </a:xfrm>
            <a:prstGeom prst="rect">
              <a:avLst/>
            </a:prstGeom>
            <a:noFill/>
            <a:ln>
              <a:noFill/>
            </a:ln>
          </p:spPr>
          <p:txBody>
            <a:bodyPr spcFirstLastPara="1" wrap="square" lIns="118100" tIns="118100" rIns="118100" bIns="118100" anchor="ctr" anchorCtr="0">
              <a:noAutofit/>
            </a:bodyPr>
            <a:lstStyle/>
            <a:p>
              <a:pPr marL="0" marR="0" lvl="0" indent="0" algn="ctr" rtl="0">
                <a:lnSpc>
                  <a:spcPct val="90000"/>
                </a:lnSpc>
                <a:spcBef>
                  <a:spcPts val="0"/>
                </a:spcBef>
                <a:spcAft>
                  <a:spcPts val="0"/>
                </a:spcAft>
                <a:buNone/>
              </a:pPr>
              <a:r>
                <a:rPr lang="en-US" sz="3100">
                  <a:solidFill>
                    <a:schemeClr val="lt1"/>
                  </a:solidFill>
                  <a:latin typeface="Calibri"/>
                  <a:ea typeface="Calibri"/>
                  <a:cs typeface="Calibri"/>
                  <a:sym typeface="Calibri"/>
                </a:rPr>
                <a:t>Need Support with the Experience</a:t>
              </a:r>
              <a:endParaRPr sz="3100">
                <a:solidFill>
                  <a:schemeClr val="lt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4"/>
          <p:cNvSpPr txBox="1">
            <a:spLocks noGrp="1"/>
          </p:cNvSpPr>
          <p:nvPr>
            <p:ph type="title"/>
          </p:nvPr>
        </p:nvSpPr>
        <p:spPr>
          <a:xfrm>
            <a:off x="457200" y="274638"/>
            <a:ext cx="8229600" cy="114300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a:solidFill>
                  <a:schemeClr val="dk1"/>
                </a:solidFill>
                <a:latin typeface="Calibri"/>
                <a:ea typeface="Calibri"/>
                <a:cs typeface="Calibri"/>
                <a:sym typeface="Calibri"/>
              </a:rPr>
              <a:t>Incidents Involving: </a:t>
            </a:r>
            <a:endParaRPr b="1"/>
          </a:p>
        </p:txBody>
      </p:sp>
      <p:grpSp>
        <p:nvGrpSpPr>
          <p:cNvPr id="137" name="Google Shape;137;p4"/>
          <p:cNvGrpSpPr/>
          <p:nvPr/>
        </p:nvGrpSpPr>
        <p:grpSpPr>
          <a:xfrm>
            <a:off x="457200" y="1600200"/>
            <a:ext cx="8229600" cy="4525962"/>
            <a:chOff x="0" y="0"/>
            <a:chExt cx="8229600" cy="4525962"/>
          </a:xfrm>
        </p:grpSpPr>
        <p:sp>
          <p:nvSpPr>
            <p:cNvPr id="138" name="Google Shape;138;p4"/>
            <p:cNvSpPr/>
            <p:nvPr/>
          </p:nvSpPr>
          <p:spPr>
            <a:xfrm>
              <a:off x="0" y="0"/>
              <a:ext cx="8229600" cy="2036683"/>
            </a:xfrm>
            <a:prstGeom prst="roundRect">
              <a:avLst>
                <a:gd name="adj" fmla="val 10000"/>
              </a:avLst>
            </a:prstGeom>
            <a:solidFill>
              <a:srgbClr val="CFD7E7">
                <a:alpha val="89803"/>
              </a:srgbClr>
            </a:solidFill>
            <a:ln w="25400" cap="flat" cmpd="sng">
              <a:solidFill>
                <a:srgbClr val="CFD7E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249154" y="271557"/>
              <a:ext cx="1797974" cy="1493567"/>
            </a:xfrm>
            <a:prstGeom prst="roundRect">
              <a:avLst>
                <a:gd name="adj" fmla="val 10000"/>
              </a:avLst>
            </a:prstGeom>
            <a:blipFill rotWithShape="1">
              <a:blip r:embed="rId3">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rot="10800000">
              <a:off x="249154" y="2036683"/>
              <a:ext cx="1797974" cy="2489279"/>
            </a:xfrm>
            <a:prstGeom prst="round2SameRect">
              <a:avLst>
                <a:gd name="adj1" fmla="val 10500"/>
                <a:gd name="adj2" fmla="val 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txBox="1"/>
            <p:nvPr/>
          </p:nvSpPr>
          <p:spPr>
            <a:xfrm>
              <a:off x="249154" y="2036683"/>
              <a:ext cx="1797974" cy="2489279"/>
            </a:xfrm>
            <a:prstGeom prst="rect">
              <a:avLst/>
            </a:prstGeom>
            <a:noFill/>
            <a:ln>
              <a:noFill/>
            </a:ln>
          </p:spPr>
          <p:txBody>
            <a:bodyPr spcFirstLastPara="1" wrap="square" lIns="135125" tIns="135125" rIns="135125" bIns="135125" anchor="t" anchorCtr="0">
              <a:noAutofit/>
            </a:bodyPr>
            <a:lstStyle/>
            <a:p>
              <a:pPr marL="0" marR="0" lvl="0" indent="0" algn="l" rtl="0">
                <a:lnSpc>
                  <a:spcPct val="90000"/>
                </a:lnSpc>
                <a:spcBef>
                  <a:spcPts val="0"/>
                </a:spcBef>
                <a:spcAft>
                  <a:spcPts val="0"/>
                </a:spcAft>
                <a:buNone/>
              </a:pPr>
              <a:r>
                <a:rPr lang="en-US" sz="1900">
                  <a:solidFill>
                    <a:schemeClr val="lt1"/>
                  </a:solidFill>
                  <a:latin typeface="Calibri"/>
                  <a:ea typeface="Calibri"/>
                  <a:cs typeface="Calibri"/>
                  <a:sym typeface="Calibri"/>
                </a:rPr>
                <a:t>Reports Go To:</a:t>
              </a:r>
              <a:endParaRPr sz="1900">
                <a:solidFill>
                  <a:schemeClr val="lt1"/>
                </a:solidFill>
                <a:latin typeface="Calibri"/>
                <a:ea typeface="Calibri"/>
                <a:cs typeface="Calibri"/>
                <a:sym typeface="Calibri"/>
              </a:endParaRPr>
            </a:p>
            <a:p>
              <a:pPr marL="114300" marR="0" lvl="1" indent="-114300" algn="l" rtl="0">
                <a:lnSpc>
                  <a:spcPct val="90000"/>
                </a:lnSpc>
                <a:spcBef>
                  <a:spcPts val="665"/>
                </a:spcBef>
                <a:spcAft>
                  <a:spcPts val="0"/>
                </a:spcAft>
                <a:buClr>
                  <a:schemeClr val="lt1"/>
                </a:buClr>
                <a:buSzPts val="1500"/>
                <a:buFont typeface="Calibri"/>
                <a:buChar char="•"/>
              </a:pPr>
              <a:r>
                <a:rPr lang="en-US" sz="1500" b="0" i="0" u="none" strike="noStrike" cap="none">
                  <a:solidFill>
                    <a:schemeClr val="lt1"/>
                  </a:solidFill>
                  <a:latin typeface="Calibri"/>
                  <a:ea typeface="Calibri"/>
                  <a:cs typeface="Calibri"/>
                  <a:sym typeface="Calibri"/>
                </a:rPr>
                <a:t>Teacher/Coach</a:t>
              </a:r>
              <a:endParaRPr sz="1500" b="0" i="0" u="none" strike="noStrike" cap="none">
                <a:solidFill>
                  <a:schemeClr val="lt1"/>
                </a:solidFill>
                <a:latin typeface="Calibri"/>
                <a:ea typeface="Calibri"/>
                <a:cs typeface="Calibri"/>
                <a:sym typeface="Calibri"/>
              </a:endParaRPr>
            </a:p>
            <a:p>
              <a:pPr marL="114300" marR="0" lvl="1" indent="-114300" algn="l" rtl="0">
                <a:lnSpc>
                  <a:spcPct val="90000"/>
                </a:lnSpc>
                <a:spcBef>
                  <a:spcPts val="225"/>
                </a:spcBef>
                <a:spcAft>
                  <a:spcPts val="0"/>
                </a:spcAft>
                <a:buClr>
                  <a:schemeClr val="lt1"/>
                </a:buClr>
                <a:buSzPts val="1500"/>
                <a:buFont typeface="Calibri"/>
                <a:buChar char="•"/>
              </a:pPr>
              <a:r>
                <a:rPr lang="en-US" sz="1500" b="0" i="0" u="none" strike="noStrike" cap="none">
                  <a:solidFill>
                    <a:schemeClr val="lt1"/>
                  </a:solidFill>
                  <a:latin typeface="Calibri"/>
                  <a:ea typeface="Calibri"/>
                  <a:cs typeface="Calibri"/>
                  <a:sym typeface="Calibri"/>
                </a:rPr>
                <a:t>Department Heads</a:t>
              </a:r>
              <a:endParaRPr sz="1500" b="0" i="0" u="none" strike="noStrike" cap="none">
                <a:solidFill>
                  <a:schemeClr val="lt1"/>
                </a:solidFill>
                <a:latin typeface="Calibri"/>
                <a:ea typeface="Calibri"/>
                <a:cs typeface="Calibri"/>
                <a:sym typeface="Calibri"/>
              </a:endParaRPr>
            </a:p>
            <a:p>
              <a:pPr marL="114300" marR="0" lvl="1" indent="-114300" algn="l" rtl="0">
                <a:lnSpc>
                  <a:spcPct val="90000"/>
                </a:lnSpc>
                <a:spcBef>
                  <a:spcPts val="225"/>
                </a:spcBef>
                <a:spcAft>
                  <a:spcPts val="0"/>
                </a:spcAft>
                <a:buClr>
                  <a:schemeClr val="lt1"/>
                </a:buClr>
                <a:buSzPts val="1500"/>
                <a:buFont typeface="Calibri"/>
                <a:buChar char="•"/>
              </a:pPr>
              <a:r>
                <a:rPr lang="en-US" sz="1500" b="0" i="0" u="none" strike="noStrike" cap="none">
                  <a:solidFill>
                    <a:schemeClr val="lt1"/>
                  </a:solidFill>
                  <a:latin typeface="Calibri"/>
                  <a:ea typeface="Calibri"/>
                  <a:cs typeface="Calibri"/>
                  <a:sym typeface="Calibri"/>
                </a:rPr>
                <a:t>Principal</a:t>
              </a:r>
              <a:endParaRPr sz="1500" b="0" i="0" u="none" strike="noStrike" cap="none">
                <a:solidFill>
                  <a:schemeClr val="lt1"/>
                </a:solidFill>
                <a:latin typeface="Calibri"/>
                <a:ea typeface="Calibri"/>
                <a:cs typeface="Calibri"/>
                <a:sym typeface="Calibri"/>
              </a:endParaRPr>
            </a:p>
            <a:p>
              <a:pPr marL="114300" marR="0" lvl="1" indent="-114300" algn="l" rtl="0">
                <a:lnSpc>
                  <a:spcPct val="90000"/>
                </a:lnSpc>
                <a:spcBef>
                  <a:spcPts val="225"/>
                </a:spcBef>
                <a:spcAft>
                  <a:spcPts val="0"/>
                </a:spcAft>
                <a:buClr>
                  <a:schemeClr val="lt1"/>
                </a:buClr>
                <a:buSzPts val="1500"/>
                <a:buFont typeface="Calibri"/>
                <a:buChar char="•"/>
              </a:pPr>
              <a:r>
                <a:rPr lang="en-US" sz="1500" b="0" i="0" u="none" strike="noStrike" cap="none">
                  <a:solidFill>
                    <a:schemeClr val="lt1"/>
                  </a:solidFill>
                  <a:latin typeface="Calibri"/>
                  <a:ea typeface="Calibri"/>
                  <a:cs typeface="Calibri"/>
                  <a:sym typeface="Calibri"/>
                </a:rPr>
                <a:t>Equity Office</a:t>
              </a:r>
              <a:endParaRPr sz="1500" b="0" i="0" u="none" strike="noStrike" cap="none">
                <a:solidFill>
                  <a:schemeClr val="lt1"/>
                </a:solidFill>
                <a:latin typeface="Calibri"/>
                <a:ea typeface="Calibri"/>
                <a:cs typeface="Calibri"/>
                <a:sym typeface="Calibri"/>
              </a:endParaRPr>
            </a:p>
            <a:p>
              <a:pPr marL="114300" marR="0" lvl="1" indent="-114300" algn="l" rtl="0">
                <a:lnSpc>
                  <a:spcPct val="90000"/>
                </a:lnSpc>
                <a:spcBef>
                  <a:spcPts val="225"/>
                </a:spcBef>
                <a:spcAft>
                  <a:spcPts val="0"/>
                </a:spcAft>
                <a:buClr>
                  <a:schemeClr val="lt1"/>
                </a:buClr>
                <a:buSzPts val="1500"/>
                <a:buFont typeface="Calibri"/>
                <a:buChar char="•"/>
              </a:pPr>
              <a:r>
                <a:rPr lang="en-US" sz="1500" b="0" i="0" u="none" strike="noStrike" cap="none">
                  <a:solidFill>
                    <a:schemeClr val="lt1"/>
                  </a:solidFill>
                  <a:latin typeface="Calibri"/>
                  <a:ea typeface="Calibri"/>
                  <a:cs typeface="Calibri"/>
                  <a:sym typeface="Calibri"/>
                </a:rPr>
                <a:t>Central Office</a:t>
              </a:r>
              <a:endParaRPr sz="1500" b="0" i="0" u="none" strike="noStrike" cap="none">
                <a:solidFill>
                  <a:schemeClr val="lt1"/>
                </a:solidFill>
                <a:latin typeface="Calibri"/>
                <a:ea typeface="Calibri"/>
                <a:cs typeface="Calibri"/>
                <a:sym typeface="Calibri"/>
              </a:endParaRPr>
            </a:p>
          </p:txBody>
        </p:sp>
        <p:sp>
          <p:nvSpPr>
            <p:cNvPr id="142" name="Google Shape;142;p4"/>
            <p:cNvSpPr/>
            <p:nvPr/>
          </p:nvSpPr>
          <p:spPr>
            <a:xfrm>
              <a:off x="2226926" y="271557"/>
              <a:ext cx="1797974" cy="1493567"/>
            </a:xfrm>
            <a:prstGeom prst="roundRect">
              <a:avLst>
                <a:gd name="adj" fmla="val 10000"/>
              </a:avLst>
            </a:prstGeom>
            <a:blipFill rotWithShape="1">
              <a:blip r:embed="rId4">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rot="10800000">
              <a:off x="2226926" y="2036683"/>
              <a:ext cx="1797974" cy="2489279"/>
            </a:xfrm>
            <a:prstGeom prst="round2SameRect">
              <a:avLst>
                <a:gd name="adj1" fmla="val 10500"/>
                <a:gd name="adj2" fmla="val 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txBox="1"/>
            <p:nvPr/>
          </p:nvSpPr>
          <p:spPr>
            <a:xfrm>
              <a:off x="2226926" y="2036683"/>
              <a:ext cx="1797974" cy="2489279"/>
            </a:xfrm>
            <a:prstGeom prst="rect">
              <a:avLst/>
            </a:prstGeom>
            <a:noFill/>
            <a:ln>
              <a:noFill/>
            </a:ln>
          </p:spPr>
          <p:txBody>
            <a:bodyPr spcFirstLastPara="1" wrap="square" lIns="135125" tIns="135125" rIns="135125" bIns="135125" anchor="t" anchorCtr="0">
              <a:noAutofit/>
            </a:bodyPr>
            <a:lstStyle/>
            <a:p>
              <a:pPr marL="0" marR="0" lvl="0" indent="0" algn="l" rtl="0">
                <a:lnSpc>
                  <a:spcPct val="90000"/>
                </a:lnSpc>
                <a:spcBef>
                  <a:spcPts val="0"/>
                </a:spcBef>
                <a:spcAft>
                  <a:spcPts val="0"/>
                </a:spcAft>
                <a:buNone/>
              </a:pPr>
              <a:r>
                <a:rPr lang="en-US" sz="1900">
                  <a:solidFill>
                    <a:schemeClr val="lt1"/>
                  </a:solidFill>
                  <a:latin typeface="Calibri"/>
                  <a:ea typeface="Calibri"/>
                  <a:cs typeface="Calibri"/>
                  <a:sym typeface="Calibri"/>
                </a:rPr>
                <a:t>Reports Go To:</a:t>
              </a:r>
              <a:endParaRPr sz="1900">
                <a:solidFill>
                  <a:schemeClr val="lt1"/>
                </a:solidFill>
                <a:latin typeface="Calibri"/>
                <a:ea typeface="Calibri"/>
                <a:cs typeface="Calibri"/>
                <a:sym typeface="Calibri"/>
              </a:endParaRPr>
            </a:p>
            <a:p>
              <a:pPr marL="114300" marR="0" lvl="1" indent="-114300" algn="l" rtl="0">
                <a:lnSpc>
                  <a:spcPct val="90000"/>
                </a:lnSpc>
                <a:spcBef>
                  <a:spcPts val="665"/>
                </a:spcBef>
                <a:spcAft>
                  <a:spcPts val="0"/>
                </a:spcAft>
                <a:buClr>
                  <a:schemeClr val="lt1"/>
                </a:buClr>
                <a:buSzPts val="1500"/>
                <a:buFont typeface="Calibri"/>
                <a:buChar char="•"/>
              </a:pPr>
              <a:r>
                <a:rPr lang="en-US" sz="1500" b="0" i="0" u="none" strike="noStrike" cap="none">
                  <a:solidFill>
                    <a:schemeClr val="lt1"/>
                  </a:solidFill>
                  <a:latin typeface="Calibri"/>
                  <a:ea typeface="Calibri"/>
                  <a:cs typeface="Calibri"/>
                  <a:sym typeface="Calibri"/>
                </a:rPr>
                <a:t>Department Heads</a:t>
              </a:r>
              <a:endParaRPr sz="1500" b="0" i="0" u="none" strike="noStrike" cap="none">
                <a:solidFill>
                  <a:schemeClr val="lt1"/>
                </a:solidFill>
                <a:latin typeface="Calibri"/>
                <a:ea typeface="Calibri"/>
                <a:cs typeface="Calibri"/>
                <a:sym typeface="Calibri"/>
              </a:endParaRPr>
            </a:p>
            <a:p>
              <a:pPr marL="114300" marR="0" lvl="1" indent="-114300" algn="l" rtl="0">
                <a:lnSpc>
                  <a:spcPct val="90000"/>
                </a:lnSpc>
                <a:spcBef>
                  <a:spcPts val="225"/>
                </a:spcBef>
                <a:spcAft>
                  <a:spcPts val="0"/>
                </a:spcAft>
                <a:buClr>
                  <a:schemeClr val="lt1"/>
                </a:buClr>
                <a:buSzPts val="1500"/>
                <a:buFont typeface="Calibri"/>
                <a:buChar char="•"/>
              </a:pPr>
              <a:r>
                <a:rPr lang="en-US" sz="1500" b="0" i="0" u="none" strike="noStrike" cap="none">
                  <a:solidFill>
                    <a:schemeClr val="lt1"/>
                  </a:solidFill>
                  <a:latin typeface="Calibri"/>
                  <a:ea typeface="Calibri"/>
                  <a:cs typeface="Calibri"/>
                  <a:sym typeface="Calibri"/>
                </a:rPr>
                <a:t>Principal</a:t>
              </a:r>
              <a:endParaRPr sz="1500" b="0" i="0" u="none" strike="noStrike" cap="none">
                <a:solidFill>
                  <a:schemeClr val="lt1"/>
                </a:solidFill>
                <a:latin typeface="Calibri"/>
                <a:ea typeface="Calibri"/>
                <a:cs typeface="Calibri"/>
                <a:sym typeface="Calibri"/>
              </a:endParaRPr>
            </a:p>
            <a:p>
              <a:pPr marL="114300" marR="0" lvl="1" indent="-114300" algn="l" rtl="0">
                <a:lnSpc>
                  <a:spcPct val="90000"/>
                </a:lnSpc>
                <a:spcBef>
                  <a:spcPts val="225"/>
                </a:spcBef>
                <a:spcAft>
                  <a:spcPts val="0"/>
                </a:spcAft>
                <a:buClr>
                  <a:schemeClr val="lt1"/>
                </a:buClr>
                <a:buSzPts val="1500"/>
                <a:buFont typeface="Calibri"/>
                <a:buChar char="•"/>
              </a:pPr>
              <a:r>
                <a:rPr lang="en-US" sz="1500" b="0" i="0" u="none" strike="noStrike" cap="none">
                  <a:solidFill>
                    <a:schemeClr val="lt1"/>
                  </a:solidFill>
                  <a:latin typeface="Calibri"/>
                  <a:ea typeface="Calibri"/>
                  <a:cs typeface="Calibri"/>
                  <a:sym typeface="Calibri"/>
                </a:rPr>
                <a:t>Equity Office </a:t>
              </a:r>
              <a:endParaRPr sz="1500" b="0" i="0" u="none" strike="noStrike" cap="none">
                <a:solidFill>
                  <a:schemeClr val="lt1"/>
                </a:solidFill>
                <a:latin typeface="Calibri"/>
                <a:ea typeface="Calibri"/>
                <a:cs typeface="Calibri"/>
                <a:sym typeface="Calibri"/>
              </a:endParaRPr>
            </a:p>
            <a:p>
              <a:pPr marL="114300" marR="0" lvl="1" indent="-114300" algn="l" rtl="0">
                <a:lnSpc>
                  <a:spcPct val="90000"/>
                </a:lnSpc>
                <a:spcBef>
                  <a:spcPts val="225"/>
                </a:spcBef>
                <a:spcAft>
                  <a:spcPts val="0"/>
                </a:spcAft>
                <a:buClr>
                  <a:schemeClr val="lt1"/>
                </a:buClr>
                <a:buSzPts val="1500"/>
                <a:buFont typeface="Calibri"/>
                <a:buChar char="•"/>
              </a:pPr>
              <a:r>
                <a:rPr lang="en-US" sz="1500" b="0" i="0" u="none" strike="noStrike" cap="none">
                  <a:solidFill>
                    <a:schemeClr val="lt1"/>
                  </a:solidFill>
                  <a:latin typeface="Calibri"/>
                  <a:ea typeface="Calibri"/>
                  <a:cs typeface="Calibri"/>
                  <a:sym typeface="Calibri"/>
                </a:rPr>
                <a:t>Central Office</a:t>
              </a:r>
              <a:endParaRPr sz="1500" b="0" i="0" u="none" strike="noStrike" cap="none">
                <a:solidFill>
                  <a:schemeClr val="lt1"/>
                </a:solidFill>
                <a:latin typeface="Calibri"/>
                <a:ea typeface="Calibri"/>
                <a:cs typeface="Calibri"/>
                <a:sym typeface="Calibri"/>
              </a:endParaRPr>
            </a:p>
          </p:txBody>
        </p:sp>
        <p:sp>
          <p:nvSpPr>
            <p:cNvPr id="145" name="Google Shape;145;p4"/>
            <p:cNvSpPr/>
            <p:nvPr/>
          </p:nvSpPr>
          <p:spPr>
            <a:xfrm>
              <a:off x="4204698" y="271557"/>
              <a:ext cx="1797974" cy="1493567"/>
            </a:xfrm>
            <a:prstGeom prst="roundRect">
              <a:avLst>
                <a:gd name="adj" fmla="val 10000"/>
              </a:avLst>
            </a:prstGeom>
            <a:blipFill rotWithShape="1">
              <a:blip r:embed="rId5">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rot="10800000">
              <a:off x="4204698" y="2036683"/>
              <a:ext cx="1797974" cy="2489279"/>
            </a:xfrm>
            <a:prstGeom prst="round2SameRect">
              <a:avLst>
                <a:gd name="adj1" fmla="val 10500"/>
                <a:gd name="adj2" fmla="val 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4"/>
            <p:cNvSpPr txBox="1"/>
            <p:nvPr/>
          </p:nvSpPr>
          <p:spPr>
            <a:xfrm>
              <a:off x="4204698" y="2036683"/>
              <a:ext cx="1797974" cy="2489279"/>
            </a:xfrm>
            <a:prstGeom prst="rect">
              <a:avLst/>
            </a:prstGeom>
            <a:noFill/>
            <a:ln>
              <a:noFill/>
            </a:ln>
          </p:spPr>
          <p:txBody>
            <a:bodyPr spcFirstLastPara="1" wrap="square" lIns="135125" tIns="135125" rIns="135125" bIns="135125" anchor="t" anchorCtr="0">
              <a:noAutofit/>
            </a:bodyPr>
            <a:lstStyle/>
            <a:p>
              <a:pPr marL="0" marR="0" lvl="0" indent="0" algn="l" rtl="0">
                <a:lnSpc>
                  <a:spcPct val="90000"/>
                </a:lnSpc>
                <a:spcBef>
                  <a:spcPts val="0"/>
                </a:spcBef>
                <a:spcAft>
                  <a:spcPts val="0"/>
                </a:spcAft>
                <a:buNone/>
              </a:pPr>
              <a:r>
                <a:rPr lang="en-US" sz="1900">
                  <a:solidFill>
                    <a:schemeClr val="lt1"/>
                  </a:solidFill>
                  <a:latin typeface="Calibri"/>
                  <a:ea typeface="Calibri"/>
                  <a:cs typeface="Calibri"/>
                  <a:sym typeface="Calibri"/>
                </a:rPr>
                <a:t>Reports Go To:</a:t>
              </a:r>
              <a:endParaRPr sz="1900">
                <a:solidFill>
                  <a:schemeClr val="lt1"/>
                </a:solidFill>
                <a:latin typeface="Calibri"/>
                <a:ea typeface="Calibri"/>
                <a:cs typeface="Calibri"/>
                <a:sym typeface="Calibri"/>
              </a:endParaRPr>
            </a:p>
            <a:p>
              <a:pPr marL="114300" marR="0" lvl="1" indent="-114300" algn="l" rtl="0">
                <a:lnSpc>
                  <a:spcPct val="90000"/>
                </a:lnSpc>
                <a:spcBef>
                  <a:spcPts val="665"/>
                </a:spcBef>
                <a:spcAft>
                  <a:spcPts val="0"/>
                </a:spcAft>
                <a:buClr>
                  <a:schemeClr val="lt1"/>
                </a:buClr>
                <a:buSzPts val="1500"/>
                <a:buFont typeface="Calibri"/>
                <a:buChar char="•"/>
              </a:pPr>
              <a:r>
                <a:rPr lang="en-US" sz="1500" b="0" i="0" u="none" strike="noStrike" cap="none">
                  <a:solidFill>
                    <a:schemeClr val="lt1"/>
                  </a:solidFill>
                  <a:latin typeface="Calibri"/>
                  <a:ea typeface="Calibri"/>
                  <a:cs typeface="Calibri"/>
                  <a:sym typeface="Calibri"/>
                </a:rPr>
                <a:t>Equity Office</a:t>
              </a:r>
              <a:endParaRPr sz="1500" b="0" i="0" u="none" strike="noStrike" cap="none">
                <a:solidFill>
                  <a:schemeClr val="lt1"/>
                </a:solidFill>
                <a:latin typeface="Calibri"/>
                <a:ea typeface="Calibri"/>
                <a:cs typeface="Calibri"/>
                <a:sym typeface="Calibri"/>
              </a:endParaRPr>
            </a:p>
            <a:p>
              <a:pPr marL="114300" marR="0" lvl="1" indent="-114300" algn="l" rtl="0">
                <a:lnSpc>
                  <a:spcPct val="90000"/>
                </a:lnSpc>
                <a:spcBef>
                  <a:spcPts val="225"/>
                </a:spcBef>
                <a:spcAft>
                  <a:spcPts val="0"/>
                </a:spcAft>
                <a:buClr>
                  <a:schemeClr val="lt1"/>
                </a:buClr>
                <a:buSzPts val="1500"/>
                <a:buFont typeface="Calibri"/>
                <a:buChar char="•"/>
              </a:pPr>
              <a:r>
                <a:rPr lang="en-US" sz="1500" b="0" i="0" u="none" strike="noStrike" cap="none">
                  <a:solidFill>
                    <a:schemeClr val="lt1"/>
                  </a:solidFill>
                  <a:latin typeface="Calibri"/>
                  <a:ea typeface="Calibri"/>
                  <a:cs typeface="Calibri"/>
                  <a:sym typeface="Calibri"/>
                </a:rPr>
                <a:t>Central Office</a:t>
              </a:r>
              <a:endParaRPr sz="1500" b="0" i="0" u="none" strike="noStrike" cap="none">
                <a:solidFill>
                  <a:schemeClr val="lt1"/>
                </a:solidFill>
                <a:latin typeface="Calibri"/>
                <a:ea typeface="Calibri"/>
                <a:cs typeface="Calibri"/>
                <a:sym typeface="Calibri"/>
              </a:endParaRPr>
            </a:p>
          </p:txBody>
        </p:sp>
        <p:sp>
          <p:nvSpPr>
            <p:cNvPr id="148" name="Google Shape;148;p4"/>
            <p:cNvSpPr/>
            <p:nvPr/>
          </p:nvSpPr>
          <p:spPr>
            <a:xfrm>
              <a:off x="6182470" y="271557"/>
              <a:ext cx="1797974" cy="1493567"/>
            </a:xfrm>
            <a:prstGeom prst="roundRect">
              <a:avLst>
                <a:gd name="adj" fmla="val 10000"/>
              </a:avLst>
            </a:prstGeom>
            <a:blipFill rotWithShape="1">
              <a:blip r:embed="rId6">
                <a:alphaModFix/>
              </a:blip>
              <a:stretch>
                <a:fillRect/>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rot="10800000">
              <a:off x="6182470" y="2036683"/>
              <a:ext cx="1797974" cy="2489279"/>
            </a:xfrm>
            <a:prstGeom prst="round2SameRect">
              <a:avLst>
                <a:gd name="adj1" fmla="val 10500"/>
                <a:gd name="adj2" fmla="val 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4"/>
            <p:cNvSpPr txBox="1"/>
            <p:nvPr/>
          </p:nvSpPr>
          <p:spPr>
            <a:xfrm>
              <a:off x="6182470" y="2036683"/>
              <a:ext cx="1797974" cy="2489279"/>
            </a:xfrm>
            <a:prstGeom prst="rect">
              <a:avLst/>
            </a:prstGeom>
            <a:noFill/>
            <a:ln>
              <a:noFill/>
            </a:ln>
          </p:spPr>
          <p:txBody>
            <a:bodyPr spcFirstLastPara="1" wrap="square" lIns="135125" tIns="135125" rIns="135125" bIns="135125" anchor="t" anchorCtr="0">
              <a:noAutofit/>
            </a:bodyPr>
            <a:lstStyle/>
            <a:p>
              <a:pPr marL="0" marR="0" lvl="0" indent="0" algn="l" rtl="0">
                <a:lnSpc>
                  <a:spcPct val="90000"/>
                </a:lnSpc>
                <a:spcBef>
                  <a:spcPts val="0"/>
                </a:spcBef>
                <a:spcAft>
                  <a:spcPts val="0"/>
                </a:spcAft>
                <a:buNone/>
              </a:pPr>
              <a:r>
                <a:rPr lang="en-US" sz="1900">
                  <a:solidFill>
                    <a:schemeClr val="lt1"/>
                  </a:solidFill>
                  <a:latin typeface="Calibri"/>
                  <a:ea typeface="Calibri"/>
                  <a:cs typeface="Calibri"/>
                  <a:sym typeface="Calibri"/>
                </a:rPr>
                <a:t>Reports Go To:</a:t>
              </a:r>
              <a:endParaRPr sz="1900">
                <a:solidFill>
                  <a:schemeClr val="lt1"/>
                </a:solidFill>
                <a:latin typeface="Calibri"/>
                <a:ea typeface="Calibri"/>
                <a:cs typeface="Calibri"/>
                <a:sym typeface="Calibri"/>
              </a:endParaRPr>
            </a:p>
            <a:p>
              <a:pPr marL="114300" marR="0" lvl="1" indent="-114300" algn="l" rtl="0">
                <a:lnSpc>
                  <a:spcPct val="90000"/>
                </a:lnSpc>
                <a:spcBef>
                  <a:spcPts val="665"/>
                </a:spcBef>
                <a:spcAft>
                  <a:spcPts val="0"/>
                </a:spcAft>
                <a:buClr>
                  <a:schemeClr val="lt1"/>
                </a:buClr>
                <a:buSzPts val="1500"/>
                <a:buFont typeface="Calibri"/>
                <a:buChar char="•"/>
              </a:pPr>
              <a:r>
                <a:rPr lang="en-US" sz="1500" b="0" i="0" u="none" strike="noStrike" cap="none">
                  <a:solidFill>
                    <a:schemeClr val="lt1"/>
                  </a:solidFill>
                  <a:latin typeface="Calibri"/>
                  <a:ea typeface="Calibri"/>
                  <a:cs typeface="Calibri"/>
                  <a:sym typeface="Calibri"/>
                </a:rPr>
                <a:t>Title 9 Officere and/or</a:t>
              </a:r>
              <a:endParaRPr sz="1500" b="0" i="0" u="none" strike="noStrike" cap="none">
                <a:solidFill>
                  <a:schemeClr val="lt1"/>
                </a:solidFill>
                <a:latin typeface="Calibri"/>
                <a:ea typeface="Calibri"/>
                <a:cs typeface="Calibri"/>
                <a:sym typeface="Calibri"/>
              </a:endParaRPr>
            </a:p>
            <a:p>
              <a:pPr marL="114300" marR="0" lvl="1" indent="-114300" algn="l" rtl="0">
                <a:lnSpc>
                  <a:spcPct val="90000"/>
                </a:lnSpc>
                <a:spcBef>
                  <a:spcPts val="225"/>
                </a:spcBef>
                <a:spcAft>
                  <a:spcPts val="0"/>
                </a:spcAft>
                <a:buClr>
                  <a:schemeClr val="lt1"/>
                </a:buClr>
                <a:buSzPts val="1500"/>
                <a:buFont typeface="Calibri"/>
                <a:buChar char="•"/>
              </a:pPr>
              <a:r>
                <a:rPr lang="en-US" sz="1500" b="0" i="0" u="none" strike="noStrike" cap="none">
                  <a:solidFill>
                    <a:schemeClr val="lt1"/>
                  </a:solidFill>
                  <a:latin typeface="Calibri"/>
                  <a:ea typeface="Calibri"/>
                  <a:cs typeface="Calibri"/>
                  <a:sym typeface="Calibri"/>
                </a:rPr>
                <a:t>School Committee</a:t>
              </a:r>
              <a:endParaRPr sz="1500" b="0" i="0" u="none" strike="noStrike" cap="none">
                <a:solidFill>
                  <a:schemeClr val="lt1"/>
                </a:solidFill>
                <a:latin typeface="Calibri"/>
                <a:ea typeface="Calibri"/>
                <a:cs typeface="Calibri"/>
                <a:sym typeface="Calibri"/>
              </a:endParaRPr>
            </a:p>
          </p:txBody>
        </p:sp>
      </p:grpSp>
      <p:pic>
        <p:nvPicPr>
          <p:cNvPr id="151" name="Google Shape;151;p4" descr="Family Word Images, Stock Photos &amp; Vectors | Shutterstock"/>
          <p:cNvPicPr preferRelativeResize="0"/>
          <p:nvPr/>
        </p:nvPicPr>
        <p:blipFill rotWithShape="1">
          <a:blip r:embed="rId7">
            <a:alphaModFix/>
          </a:blip>
          <a:srcRect/>
          <a:stretch/>
        </p:blipFill>
        <p:spPr>
          <a:xfrm rot="-295129">
            <a:off x="270058" y="1240632"/>
            <a:ext cx="2323098" cy="1066801"/>
          </a:xfrm>
          <a:prstGeom prst="rect">
            <a:avLst/>
          </a:prstGeom>
          <a:noFill/>
          <a:ln>
            <a:noFill/>
          </a:ln>
        </p:spPr>
      </p:pic>
      <p:pic>
        <p:nvPicPr>
          <p:cNvPr id="152" name="Google Shape;152;p4" descr="And Symbol Ampersand"/>
          <p:cNvPicPr preferRelativeResize="0"/>
          <p:nvPr/>
        </p:nvPicPr>
        <p:blipFill rotWithShape="1">
          <a:blip r:embed="rId8">
            <a:alphaModFix/>
          </a:blip>
          <a:srcRect/>
          <a:stretch/>
        </p:blipFill>
        <p:spPr>
          <a:xfrm rot="1241935">
            <a:off x="1524851" y="1905851"/>
            <a:ext cx="533400" cy="533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5"/>
          <p:cNvSpPr txBox="1">
            <a:spLocks noGrp="1"/>
          </p:cNvSpPr>
          <p:nvPr>
            <p:ph type="title"/>
          </p:nvPr>
        </p:nvSpPr>
        <p:spPr>
          <a:xfrm>
            <a:off x="457200" y="274638"/>
            <a:ext cx="8229600" cy="114300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a:solidFill>
                  <a:schemeClr val="dk1"/>
                </a:solidFill>
                <a:latin typeface="Calibri"/>
                <a:ea typeface="Calibri"/>
                <a:cs typeface="Calibri"/>
                <a:sym typeface="Calibri"/>
              </a:rPr>
              <a:t>The Process!</a:t>
            </a:r>
            <a:endParaRPr b="1"/>
          </a:p>
        </p:txBody>
      </p:sp>
      <p:sp>
        <p:nvSpPr>
          <p:cNvPr id="158" name="Google Shape;158;p5"/>
          <p:cNvSpPr/>
          <p:nvPr/>
        </p:nvSpPr>
        <p:spPr>
          <a:xfrm>
            <a:off x="457200" y="1600200"/>
            <a:ext cx="8229600" cy="4525963"/>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0" lvl="0" indent="0" algn="l" rtl="0">
              <a:spcBef>
                <a:spcPts val="0"/>
              </a:spcBef>
              <a:spcAft>
                <a:spcPts val="0"/>
              </a:spcAft>
              <a:buNone/>
            </a:pPr>
            <a:endParaRPr/>
          </a:p>
        </p:txBody>
      </p:sp>
      <p:sp>
        <p:nvSpPr>
          <p:cNvPr id="159" name="Google Shape;159;p5"/>
          <p:cNvSpPr/>
          <p:nvPr/>
        </p:nvSpPr>
        <p:spPr>
          <a:xfrm>
            <a:off x="1752600" y="3352800"/>
            <a:ext cx="4267200" cy="2971800"/>
          </a:xfrm>
          <a:prstGeom prst="roundRect">
            <a:avLst>
              <a:gd name="adj" fmla="val 16667"/>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The District aims to approach behaviors through a Restorative Lens.  Our goal is to help learners better navigate their behaviors, cultivate respecting relationships, and restore the harm that has been inflicted so they can become productive for themselves and their communities. </a:t>
            </a:r>
            <a:endParaRPr sz="1800">
              <a:solidFill>
                <a:schemeClr val="dk1"/>
              </a:solidFill>
              <a:latin typeface="Calibri"/>
              <a:ea typeface="Calibri"/>
              <a:cs typeface="Calibri"/>
              <a:sym typeface="Calibri"/>
            </a:endParaRPr>
          </a:p>
        </p:txBody>
      </p:sp>
      <p:sp>
        <p:nvSpPr>
          <p:cNvPr id="160" name="Google Shape;160;p5"/>
          <p:cNvSpPr/>
          <p:nvPr/>
        </p:nvSpPr>
        <p:spPr>
          <a:xfrm>
            <a:off x="381000" y="4572000"/>
            <a:ext cx="990600" cy="609600"/>
          </a:xfrm>
          <a:prstGeom prst="rightArrow">
            <a:avLst>
              <a:gd name="adj1" fmla="val 50000"/>
              <a:gd name="adj2" fmla="val 50000"/>
            </a:avLst>
          </a:prstGeom>
          <a:gradFill>
            <a:gsLst>
              <a:gs pos="0">
                <a:srgbClr val="992D2B"/>
              </a:gs>
              <a:gs pos="80000">
                <a:srgbClr val="C93D39"/>
              </a:gs>
              <a:gs pos="100000">
                <a:srgbClr val="CD3A36"/>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1" name="Google Shape;161;p5"/>
          <p:cNvSpPr/>
          <p:nvPr/>
        </p:nvSpPr>
        <p:spPr>
          <a:xfrm>
            <a:off x="533400" y="2362200"/>
            <a:ext cx="1524000" cy="1447800"/>
          </a:xfrm>
          <a:prstGeom prst="flowChartConnector">
            <a:avLst/>
          </a:prstGeom>
          <a:gradFill>
            <a:gsLst>
              <a:gs pos="0">
                <a:srgbClr val="C8B2E9"/>
              </a:gs>
              <a:gs pos="35000">
                <a:srgbClr val="D6CAED"/>
              </a:gs>
              <a:gs pos="100000">
                <a:srgbClr val="EFE8FA"/>
              </a:gs>
            </a:gsLst>
            <a:lin ang="16200000" scaled="0"/>
          </a:gradFill>
          <a:ln w="9525" cap="flat" cmpd="sng">
            <a:solidFill>
              <a:srgbClr val="7C5F9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Incident Reported</a:t>
            </a:r>
            <a:endParaRPr sz="1800">
              <a:solidFill>
                <a:schemeClr val="dk1"/>
              </a:solidFill>
              <a:latin typeface="Calibri"/>
              <a:ea typeface="Calibri"/>
              <a:cs typeface="Calibri"/>
              <a:sym typeface="Calibri"/>
            </a:endParaRPr>
          </a:p>
        </p:txBody>
      </p:sp>
      <p:sp>
        <p:nvSpPr>
          <p:cNvPr id="162" name="Google Shape;162;p5"/>
          <p:cNvSpPr/>
          <p:nvPr/>
        </p:nvSpPr>
        <p:spPr>
          <a:xfrm>
            <a:off x="1600200" y="1524000"/>
            <a:ext cx="1828800" cy="1600200"/>
          </a:xfrm>
          <a:prstGeom prst="flowChartConnector">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Safety Protocols Enacted</a:t>
            </a:r>
            <a:endParaRPr sz="1800">
              <a:solidFill>
                <a:schemeClr val="dk1"/>
              </a:solidFill>
              <a:latin typeface="Calibri"/>
              <a:ea typeface="Calibri"/>
              <a:cs typeface="Calibri"/>
              <a:sym typeface="Calibri"/>
            </a:endParaRPr>
          </a:p>
        </p:txBody>
      </p:sp>
      <p:sp>
        <p:nvSpPr>
          <p:cNvPr id="163" name="Google Shape;163;p5"/>
          <p:cNvSpPr/>
          <p:nvPr/>
        </p:nvSpPr>
        <p:spPr>
          <a:xfrm>
            <a:off x="3200400" y="1371600"/>
            <a:ext cx="2133600" cy="1905000"/>
          </a:xfrm>
          <a:prstGeom prst="flowChartConnector">
            <a:avLst/>
          </a:prstGeom>
          <a:gradFill>
            <a:gsLst>
              <a:gs pos="0">
                <a:srgbClr val="FFA09D"/>
              </a:gs>
              <a:gs pos="35000">
                <a:srgbClr val="FFBCBC"/>
              </a:gs>
              <a:gs pos="100000">
                <a:srgbClr val="FFE2E2"/>
              </a:gs>
            </a:gsLst>
            <a:lin ang="16200000" scaled="0"/>
          </a:gradFill>
          <a:ln w="9525" cap="flat" cmpd="sng">
            <a:solidFill>
              <a:srgbClr val="BD4B48"/>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Outreach to  Appropriate Parties Involved </a:t>
            </a:r>
            <a:endParaRPr sz="1800">
              <a:solidFill>
                <a:schemeClr val="dk1"/>
              </a:solidFill>
              <a:latin typeface="Calibri"/>
              <a:ea typeface="Calibri"/>
              <a:cs typeface="Calibri"/>
              <a:sym typeface="Calibri"/>
            </a:endParaRPr>
          </a:p>
        </p:txBody>
      </p:sp>
      <p:sp>
        <p:nvSpPr>
          <p:cNvPr id="164" name="Google Shape;164;p5"/>
          <p:cNvSpPr/>
          <p:nvPr/>
        </p:nvSpPr>
        <p:spPr>
          <a:xfrm>
            <a:off x="4876800" y="1295400"/>
            <a:ext cx="2590800" cy="2362200"/>
          </a:xfrm>
          <a:prstGeom prst="flowChartConnector">
            <a:avLst/>
          </a:prstGeom>
          <a:gradFill>
            <a:gsLst>
              <a:gs pos="0">
                <a:srgbClr val="DAFEA4"/>
              </a:gs>
              <a:gs pos="35000">
                <a:srgbClr val="E3FEBF"/>
              </a:gs>
              <a:gs pos="100000">
                <a:srgbClr val="F4FEE6"/>
              </a:gs>
            </a:gsLst>
            <a:lin ang="16200000" scaled="0"/>
          </a:gradFill>
          <a:ln w="9525" cap="flat" cmpd="sng">
            <a:solidFill>
              <a:srgbClr val="97B853"/>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Investigation by certified Personnel Respecting the Rights of </a:t>
            </a:r>
            <a:r>
              <a:rPr lang="en-US" sz="1800" b="1">
                <a:solidFill>
                  <a:schemeClr val="dk1"/>
                </a:solidFill>
                <a:latin typeface="Calibri"/>
                <a:ea typeface="Calibri"/>
                <a:cs typeface="Calibri"/>
                <a:sym typeface="Calibri"/>
              </a:rPr>
              <a:t>All</a:t>
            </a:r>
            <a:r>
              <a:rPr lang="en-US" sz="1800">
                <a:solidFill>
                  <a:schemeClr val="dk1"/>
                </a:solidFill>
                <a:latin typeface="Calibri"/>
                <a:ea typeface="Calibri"/>
                <a:cs typeface="Calibri"/>
                <a:sym typeface="Calibri"/>
              </a:rPr>
              <a:t> Parties</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
        <p:nvSpPr>
          <p:cNvPr id="165" name="Google Shape;165;p5"/>
          <p:cNvSpPr/>
          <p:nvPr/>
        </p:nvSpPr>
        <p:spPr>
          <a:xfrm>
            <a:off x="6629400" y="2286000"/>
            <a:ext cx="2514600" cy="2362200"/>
          </a:xfrm>
          <a:prstGeom prst="flowChartConnector">
            <a:avLst/>
          </a:prstGeom>
          <a:gradFill>
            <a:gsLst>
              <a:gs pos="0">
                <a:srgbClr val="BABABA"/>
              </a:gs>
              <a:gs pos="35000">
                <a:srgbClr val="CFCFCF"/>
              </a:gs>
              <a:gs pos="100000">
                <a:srgbClr val="EDEDED"/>
              </a:gs>
            </a:gsLst>
            <a:lin ang="16200000" scaled="0"/>
          </a:gradFill>
          <a:ln w="9525"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Outcome and Next Steps </a:t>
            </a:r>
            <a:endParaRPr sz="1800">
              <a:solidFill>
                <a:schemeClr val="dk1"/>
              </a:solidFill>
              <a:latin typeface="Calibri"/>
              <a:ea typeface="Calibri"/>
              <a:cs typeface="Calibri"/>
              <a:sym typeface="Calibri"/>
            </a:endParaRPr>
          </a:p>
        </p:txBody>
      </p:sp>
      <p:sp>
        <p:nvSpPr>
          <p:cNvPr id="166" name="Google Shape;166;p5"/>
          <p:cNvSpPr/>
          <p:nvPr/>
        </p:nvSpPr>
        <p:spPr>
          <a:xfrm>
            <a:off x="5943600" y="3962400"/>
            <a:ext cx="2743200" cy="2438400"/>
          </a:xfrm>
          <a:prstGeom prst="flowChartConnector">
            <a:avLst/>
          </a:prstGeom>
          <a:gradFill>
            <a:gsLst>
              <a:gs pos="0">
                <a:srgbClr val="9BE9FF"/>
              </a:gs>
              <a:gs pos="35000">
                <a:srgbClr val="B8F1FF"/>
              </a:gs>
              <a:gs pos="100000">
                <a:srgbClr val="E2FBFF"/>
              </a:gs>
            </a:gsLst>
            <a:lin ang="16200000" scaled="0"/>
          </a:gradFill>
          <a:ln w="9525" cap="flat" cmpd="sng">
            <a:solidFill>
              <a:srgbClr val="45A9C4"/>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dk1"/>
                </a:solidFill>
                <a:latin typeface="Calibri"/>
                <a:ea typeface="Calibri"/>
                <a:cs typeface="Calibri"/>
                <a:sym typeface="Calibri"/>
              </a:rPr>
              <a:t>Action…</a:t>
            </a:r>
            <a:endParaRPr/>
          </a:p>
          <a:p>
            <a:pPr marL="0" marR="0" lvl="0" indent="0" algn="ctr" rtl="0">
              <a:spcBef>
                <a:spcPts val="0"/>
              </a:spcBef>
              <a:spcAft>
                <a:spcPts val="0"/>
              </a:spcAft>
              <a:buNone/>
            </a:pPr>
            <a:r>
              <a:rPr lang="en-US" sz="3600" b="1">
                <a:solidFill>
                  <a:schemeClr val="dk1"/>
                </a:solidFill>
                <a:latin typeface="Calibri"/>
                <a:ea typeface="Calibri"/>
                <a:cs typeface="Calibri"/>
                <a:sym typeface="Calibri"/>
              </a:rPr>
              <a:t>Safety Plan…</a:t>
            </a:r>
            <a:endParaRPr sz="3600" b="1">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208</Words>
  <Application>Microsoft Macintosh PowerPoint</Application>
  <PresentationFormat>On-screen Show (4:3)</PresentationFormat>
  <Paragraphs>57</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PowerPoint Presentation</vt:lpstr>
      <vt:lpstr>Ways to Report!</vt:lpstr>
      <vt:lpstr>When Should You Report!</vt:lpstr>
      <vt:lpstr>Incidents Involving: </vt:lpstr>
      <vt:lpstr>The Process!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sprak-martins</dc:creator>
  <cp:lastModifiedBy>Microsoft Office User</cp:lastModifiedBy>
  <cp:revision>1</cp:revision>
  <dcterms:created xsi:type="dcterms:W3CDTF">2021-10-18T15:51:14Z</dcterms:created>
  <dcterms:modified xsi:type="dcterms:W3CDTF">2021-10-21T16:36:25Z</dcterms:modified>
</cp:coreProperties>
</file>